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22" Type="http://schemas.openxmlformats.org/officeDocument/2006/relationships/font" Target="fonts/Merriweather-bold.fntdata"/><Relationship Id="rId10" Type="http://schemas.openxmlformats.org/officeDocument/2006/relationships/slide" Target="slides/slide6.xml"/><Relationship Id="rId21" Type="http://schemas.openxmlformats.org/officeDocument/2006/relationships/font" Target="fonts/Merriweather-regular.fntdata"/><Relationship Id="rId13" Type="http://schemas.openxmlformats.org/officeDocument/2006/relationships/slide" Target="slides/slide9.xml"/><Relationship Id="rId24" Type="http://schemas.openxmlformats.org/officeDocument/2006/relationships/font" Target="fonts/Merriweather-boldItalic.fntdata"/><Relationship Id="rId12" Type="http://schemas.openxmlformats.org/officeDocument/2006/relationships/slide" Target="slides/slide8.xml"/><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rIns="91425" wrap="square" tIns="91425"/>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50" y="831175"/>
            <a:ext cx="5334900" cy="1244700"/>
          </a:xfrm>
          <a:prstGeom prst="rect">
            <a:avLst/>
          </a:prstGeom>
        </p:spPr>
        <p:txBody>
          <a:bodyPr anchorCtr="0" anchor="b" bIns="91425" lIns="91425" rIns="91425" wrap="square" tIns="91425"/>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p:txBody>
      </p:sp>
      <p:sp>
        <p:nvSpPr>
          <p:cNvPr id="56" name="Shape 56"/>
          <p:cNvSpPr txBox="1"/>
          <p:nvPr>
            <p:ph idx="1" type="body"/>
          </p:nvPr>
        </p:nvSpPr>
        <p:spPr>
          <a:xfrm>
            <a:off x="311700" y="2121425"/>
            <a:ext cx="5334900" cy="942600"/>
          </a:xfrm>
          <a:prstGeom prst="rect">
            <a:avLst/>
          </a:prstGeom>
        </p:spPr>
        <p:txBody>
          <a:bodyPr anchorCtr="0" anchor="t" bIns="91425" lIns="91425" rIns="91425" wrap="square" tIns="91425"/>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rIns="91425" wrap="square" tIns="91425"/>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rIns="91425" wrap="square" tIns="91425"/>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rIns="91425" wrap="square" tIns="91425"/>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en.wikipedia.org/wiki/Jamaican_Americans#Dances_and_songs" TargetMode="External"/><Relationship Id="rId4" Type="http://schemas.openxmlformats.org/officeDocument/2006/relationships/hyperlink" Target="https://en.wikipedia.org/wiki/Dancehall" TargetMode="External"/><Relationship Id="rId5" Type="http://schemas.openxmlformats.org/officeDocument/2006/relationships/hyperlink" Target="https://www.datehookup.com/thread-1457462.htm" TargetMode="External"/><Relationship Id="rId6" Type="http://schemas.openxmlformats.org/officeDocument/2006/relationships/hyperlink" Target="https://www.huffingtonpost.com/jessica-joseph/goodbye-twerking-and-good_b_3850348.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en.wikipedia.org/wiki/Sean_Paul" TargetMode="External"/><Relationship Id="rId4" Type="http://schemas.openxmlformats.org/officeDocument/2006/relationships/hyperlink" Target="https://en.wikipedia.org/wiki/Get_Busy" TargetMode="External"/><Relationship Id="rId9" Type="http://schemas.openxmlformats.org/officeDocument/2006/relationships/hyperlink" Target="https://www.youtube.com/watch?v=2OmSAJ1i7LA" TargetMode="External"/><Relationship Id="rId5" Type="http://schemas.openxmlformats.org/officeDocument/2006/relationships/hyperlink" Target="https://en.wikipedia.org/wiki/Billboard_Hot_100" TargetMode="External"/><Relationship Id="rId6" Type="http://schemas.openxmlformats.org/officeDocument/2006/relationships/hyperlink" Target="https://en.wikipedia.org/wiki/Billboard_Hot_100" TargetMode="External"/><Relationship Id="rId7" Type="http://schemas.openxmlformats.org/officeDocument/2006/relationships/hyperlink" Target="https://en.wikipedia.org/wiki/Pop_music" TargetMode="External"/><Relationship Id="rId8" Type="http://schemas.openxmlformats.org/officeDocument/2006/relationships/hyperlink" Target="https://en.wikipedia.org/wiki/Hook_(musi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www.youtube.com/watch?v=AM_xGJV7EwA"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ctrTitle"/>
          </p:nvPr>
        </p:nvSpPr>
        <p:spPr>
          <a:xfrm>
            <a:off x="311700" y="539725"/>
            <a:ext cx="8520600" cy="1282500"/>
          </a:xfrm>
          <a:prstGeom prst="rect">
            <a:avLst/>
          </a:prstGeom>
        </p:spPr>
        <p:txBody>
          <a:bodyPr anchorCtr="0" anchor="t" bIns="91425" lIns="91425" rIns="91425" wrap="square" tIns="91425">
            <a:noAutofit/>
          </a:bodyPr>
          <a:lstStyle/>
          <a:p>
            <a:pPr lvl="0">
              <a:spcBef>
                <a:spcPts val="0"/>
              </a:spcBef>
              <a:buNone/>
            </a:pPr>
            <a:r>
              <a:rPr lang="en"/>
              <a:t>Dancehall</a:t>
            </a:r>
          </a:p>
          <a:p>
            <a:pPr lvl="0">
              <a:spcBef>
                <a:spcPts val="0"/>
              </a:spcBef>
              <a:buNone/>
            </a:pPr>
            <a:r>
              <a:rPr lang="en"/>
              <a:t>(Reggae)</a:t>
            </a:r>
          </a:p>
        </p:txBody>
      </p:sp>
      <p:sp>
        <p:nvSpPr>
          <p:cNvPr id="65" name="Shape 65"/>
          <p:cNvSpPr txBox="1"/>
          <p:nvPr>
            <p:ph idx="1" type="subTitle"/>
          </p:nvPr>
        </p:nvSpPr>
        <p:spPr>
          <a:xfrm>
            <a:off x="311700" y="1878560"/>
            <a:ext cx="4242600" cy="738300"/>
          </a:xfrm>
          <a:prstGeom prst="rect">
            <a:avLst/>
          </a:prstGeom>
        </p:spPr>
        <p:txBody>
          <a:bodyPr anchorCtr="0" anchor="t" bIns="91425" lIns="91425" rIns="91425" wrap="square" tIns="91425">
            <a:noAutofit/>
          </a:bodyPr>
          <a:lstStyle/>
          <a:p>
            <a:pPr lvl="0">
              <a:spcBef>
                <a:spcPts val="0"/>
              </a:spcBef>
              <a:buNone/>
            </a:pPr>
            <a:r>
              <a:rPr lang="en"/>
              <a:t>Spencer Rosenvall</a:t>
            </a:r>
          </a:p>
          <a:p>
            <a:pPr lvl="0">
              <a:spcBef>
                <a:spcPts val="0"/>
              </a:spcBef>
              <a:buNone/>
            </a:pPr>
            <a:r>
              <a:rPr lang="en"/>
              <a:t>Jemima Singoma</a:t>
            </a:r>
          </a:p>
          <a:p>
            <a:pPr lvl="0" algn="l">
              <a:spcBef>
                <a:spcPts val="0"/>
              </a:spcBef>
              <a:buNone/>
            </a:pPr>
            <a:r>
              <a:t/>
            </a:r>
            <a:endParaRPr/>
          </a:p>
        </p:txBody>
      </p:sp>
      <p:pic>
        <p:nvPicPr>
          <p:cNvPr id="66" name="Shape 66"/>
          <p:cNvPicPr preferRelativeResize="0"/>
          <p:nvPr/>
        </p:nvPicPr>
        <p:blipFill>
          <a:blip r:embed="rId3">
            <a:alphaModFix/>
          </a:blip>
          <a:stretch>
            <a:fillRect/>
          </a:stretch>
        </p:blipFill>
        <p:spPr>
          <a:xfrm>
            <a:off x="4359250" y="653710"/>
            <a:ext cx="4029075" cy="113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Oppression still happen Today?</a:t>
            </a:r>
          </a:p>
        </p:txBody>
      </p:sp>
      <p:sp>
        <p:nvSpPr>
          <p:cNvPr id="134" name="Shape 134"/>
          <p:cNvSpPr txBox="1"/>
          <p:nvPr>
            <p:ph idx="1" type="body"/>
          </p:nvPr>
        </p:nvSpPr>
        <p:spPr>
          <a:xfrm>
            <a:off x="311700" y="1505700"/>
            <a:ext cx="3999900" cy="3076200"/>
          </a:xfrm>
          <a:prstGeom prst="rect">
            <a:avLst/>
          </a:prstGeom>
        </p:spPr>
        <p:txBody>
          <a:bodyPr anchorCtr="0" anchor="t" bIns="91425" lIns="91425" rIns="91425" wrap="square" tIns="91425">
            <a:noAutofit/>
          </a:bodyPr>
          <a:lstStyle/>
          <a:p>
            <a:pPr lvl="0" rtl="0">
              <a:spcBef>
                <a:spcPts val="800"/>
              </a:spcBef>
              <a:spcAft>
                <a:spcPts val="0"/>
              </a:spcAft>
              <a:buNone/>
            </a:pPr>
            <a:r>
              <a:rPr b="1" lang="en" sz="1100">
                <a:solidFill>
                  <a:srgbClr val="000000"/>
                </a:solidFill>
                <a:latin typeface="Arial"/>
                <a:ea typeface="Arial"/>
                <a:cs typeface="Arial"/>
                <a:sym typeface="Arial"/>
              </a:rPr>
              <a:t>•</a:t>
            </a:r>
            <a:r>
              <a:rPr b="1" lang="en" sz="1100">
                <a:solidFill>
                  <a:srgbClr val="000000"/>
                </a:solidFill>
                <a:latin typeface="Calibri"/>
                <a:ea typeface="Calibri"/>
                <a:cs typeface="Calibri"/>
                <a:sym typeface="Calibri"/>
              </a:rPr>
              <a:t>Are there social, economic, or political structures still in place today that suppress this group and, therefore, devalue their cultural expression?</a:t>
            </a:r>
          </a:p>
          <a:p>
            <a:pPr lvl="0">
              <a:spcBef>
                <a:spcPts val="0"/>
              </a:spcBef>
              <a:buNone/>
            </a:pPr>
            <a:r>
              <a:t/>
            </a:r>
            <a:endParaRPr/>
          </a:p>
        </p:txBody>
      </p:sp>
      <p:sp>
        <p:nvSpPr>
          <p:cNvPr id="135" name="Shape 135"/>
          <p:cNvSpPr txBox="1"/>
          <p:nvPr>
            <p:ph idx="2" type="body"/>
          </p:nvPr>
        </p:nvSpPr>
        <p:spPr>
          <a:xfrm>
            <a:off x="4832400" y="1505700"/>
            <a:ext cx="3999900" cy="3076200"/>
          </a:xfrm>
          <a:prstGeom prst="rect">
            <a:avLst/>
          </a:prstGeom>
        </p:spPr>
        <p:txBody>
          <a:bodyPr anchorCtr="0" anchor="t" bIns="91425" lIns="91425" rIns="91425" wrap="square" tIns="91425">
            <a:noAutofit/>
          </a:bodyPr>
          <a:lstStyle/>
          <a:p>
            <a:pPr lvl="0">
              <a:spcBef>
                <a:spcPts val="0"/>
              </a:spcBef>
              <a:buNone/>
            </a:pPr>
            <a:r>
              <a:rPr lang="en" sz="1200">
                <a:solidFill>
                  <a:srgbClr val="000000"/>
                </a:solidFill>
                <a:latin typeface="Calibri"/>
                <a:ea typeface="Calibri"/>
                <a:cs typeface="Calibri"/>
                <a:sym typeface="Calibri"/>
              </a:rPr>
              <a:t>Dancehall</a:t>
            </a:r>
            <a:r>
              <a:rPr lang="en" sz="1200">
                <a:solidFill>
                  <a:srgbClr val="000000"/>
                </a:solidFill>
                <a:latin typeface="Calibri"/>
                <a:ea typeface="Calibri"/>
                <a:cs typeface="Calibri"/>
                <a:sym typeface="Calibri"/>
              </a:rPr>
              <a:t> is </a:t>
            </a:r>
            <a:r>
              <a:rPr lang="en" sz="1200">
                <a:solidFill>
                  <a:srgbClr val="000000"/>
                </a:solidFill>
                <a:latin typeface="Calibri"/>
                <a:ea typeface="Calibri"/>
                <a:cs typeface="Calibri"/>
                <a:sym typeface="Calibri"/>
              </a:rPr>
              <a:t>expanding</a:t>
            </a:r>
            <a:r>
              <a:rPr lang="en" sz="1200">
                <a:solidFill>
                  <a:srgbClr val="000000"/>
                </a:solidFill>
                <a:latin typeface="Calibri"/>
                <a:ea typeface="Calibri"/>
                <a:cs typeface="Calibri"/>
                <a:sym typeface="Calibri"/>
              </a:rPr>
              <a:t> in many ways that so many music artist are using the dance style and music to </a:t>
            </a:r>
            <a:r>
              <a:rPr lang="en" sz="1200">
                <a:solidFill>
                  <a:srgbClr val="000000"/>
                </a:solidFill>
                <a:latin typeface="Calibri"/>
                <a:ea typeface="Calibri"/>
                <a:cs typeface="Calibri"/>
                <a:sym typeface="Calibri"/>
              </a:rPr>
              <a:t>their</a:t>
            </a:r>
            <a:r>
              <a:rPr lang="en" sz="1200">
                <a:solidFill>
                  <a:srgbClr val="000000"/>
                </a:solidFill>
                <a:latin typeface="Calibri"/>
                <a:ea typeface="Calibri"/>
                <a:cs typeface="Calibri"/>
                <a:sym typeface="Calibri"/>
              </a:rPr>
              <a:t> </a:t>
            </a:r>
            <a:r>
              <a:rPr lang="en" sz="1200">
                <a:solidFill>
                  <a:srgbClr val="000000"/>
                </a:solidFill>
                <a:latin typeface="Calibri"/>
                <a:ea typeface="Calibri"/>
                <a:cs typeface="Calibri"/>
                <a:sym typeface="Calibri"/>
              </a:rPr>
              <a:t>videos</a:t>
            </a:r>
            <a:r>
              <a:rPr lang="en" sz="1200">
                <a:solidFill>
                  <a:srgbClr val="000000"/>
                </a:solidFill>
                <a:latin typeface="Calibri"/>
                <a:ea typeface="Calibri"/>
                <a:cs typeface="Calibri"/>
                <a:sym typeface="Calibri"/>
              </a:rPr>
              <a:t>  today. In  </a:t>
            </a:r>
            <a:r>
              <a:rPr lang="en" sz="1200">
                <a:solidFill>
                  <a:srgbClr val="000000"/>
                </a:solidFill>
                <a:latin typeface="Calibri"/>
                <a:ea typeface="Calibri"/>
                <a:cs typeface="Calibri"/>
                <a:sym typeface="Calibri"/>
              </a:rPr>
              <a:t>many</a:t>
            </a:r>
            <a:r>
              <a:rPr lang="en" sz="1200">
                <a:solidFill>
                  <a:srgbClr val="000000"/>
                </a:solidFill>
                <a:latin typeface="Calibri"/>
                <a:ea typeface="Calibri"/>
                <a:cs typeface="Calibri"/>
                <a:sym typeface="Calibri"/>
              </a:rPr>
              <a:t> african/</a:t>
            </a:r>
            <a:r>
              <a:rPr lang="en" sz="1200">
                <a:solidFill>
                  <a:srgbClr val="000000"/>
                </a:solidFill>
                <a:latin typeface="Calibri"/>
                <a:ea typeface="Calibri"/>
                <a:cs typeface="Calibri"/>
                <a:sym typeface="Calibri"/>
              </a:rPr>
              <a:t>Jamaican</a:t>
            </a:r>
            <a:r>
              <a:rPr lang="en" sz="1200">
                <a:solidFill>
                  <a:srgbClr val="000000"/>
                </a:solidFill>
                <a:latin typeface="Calibri"/>
                <a:ea typeface="Calibri"/>
                <a:cs typeface="Calibri"/>
                <a:sym typeface="Calibri"/>
              </a:rPr>
              <a:t> clubs have </a:t>
            </a:r>
            <a:r>
              <a:rPr lang="en" sz="1200">
                <a:solidFill>
                  <a:srgbClr val="000000"/>
                </a:solidFill>
                <a:latin typeface="Calibri"/>
                <a:ea typeface="Calibri"/>
                <a:cs typeface="Calibri"/>
                <a:sym typeface="Calibri"/>
              </a:rPr>
              <a:t>dancehall</a:t>
            </a:r>
            <a:r>
              <a:rPr lang="en" sz="1200">
                <a:solidFill>
                  <a:srgbClr val="000000"/>
                </a:solidFill>
                <a:latin typeface="Calibri"/>
                <a:ea typeface="Calibri"/>
                <a:cs typeface="Calibri"/>
                <a:sym typeface="Calibri"/>
              </a:rPr>
              <a:t> and plays the music, while </a:t>
            </a:r>
            <a:r>
              <a:rPr lang="en" sz="1200">
                <a:solidFill>
                  <a:srgbClr val="000000"/>
                </a:solidFill>
                <a:latin typeface="Calibri"/>
                <a:ea typeface="Calibri"/>
                <a:cs typeface="Calibri"/>
                <a:sym typeface="Calibri"/>
              </a:rPr>
              <a:t>you're there</a:t>
            </a:r>
            <a:r>
              <a:rPr lang="en" sz="1200">
                <a:solidFill>
                  <a:srgbClr val="000000"/>
                </a:solidFill>
                <a:latin typeface="Calibri"/>
                <a:ea typeface="Calibri"/>
                <a:cs typeface="Calibri"/>
                <a:sym typeface="Calibri"/>
              </a:rPr>
              <a:t> you </a:t>
            </a:r>
            <a:r>
              <a:rPr lang="en" sz="1200">
                <a:solidFill>
                  <a:srgbClr val="000000"/>
                </a:solidFill>
                <a:latin typeface="Calibri"/>
                <a:ea typeface="Calibri"/>
                <a:cs typeface="Calibri"/>
                <a:sym typeface="Calibri"/>
              </a:rPr>
              <a:t>wouldn't</a:t>
            </a:r>
            <a:r>
              <a:rPr lang="en" sz="1200">
                <a:solidFill>
                  <a:srgbClr val="000000"/>
                </a:solidFill>
                <a:latin typeface="Calibri"/>
                <a:ea typeface="Calibri"/>
                <a:cs typeface="Calibri"/>
                <a:sym typeface="Calibri"/>
              </a:rPr>
              <a:t> see many Americans in those clubs. </a:t>
            </a:r>
            <a:r>
              <a:rPr lang="en" sz="1200">
                <a:solidFill>
                  <a:srgbClr val="000000"/>
                </a:solidFill>
                <a:latin typeface="Calibri"/>
                <a:ea typeface="Calibri"/>
                <a:cs typeface="Calibri"/>
                <a:sym typeface="Calibri"/>
              </a:rPr>
              <a:t>Probably</a:t>
            </a:r>
            <a:r>
              <a:rPr lang="en" sz="1200">
                <a:solidFill>
                  <a:srgbClr val="000000"/>
                </a:solidFill>
                <a:latin typeface="Calibri"/>
                <a:ea typeface="Calibri"/>
                <a:cs typeface="Calibri"/>
                <a:sym typeface="Calibri"/>
              </a:rPr>
              <a:t> </a:t>
            </a:r>
            <a:r>
              <a:rPr lang="en" sz="1200">
                <a:solidFill>
                  <a:srgbClr val="000000"/>
                </a:solidFill>
                <a:latin typeface="Calibri"/>
                <a:ea typeface="Calibri"/>
                <a:cs typeface="Calibri"/>
                <a:sym typeface="Calibri"/>
              </a:rPr>
              <a:t>because</a:t>
            </a:r>
            <a:r>
              <a:rPr lang="en" sz="1200">
                <a:solidFill>
                  <a:srgbClr val="000000"/>
                </a:solidFill>
                <a:latin typeface="Calibri"/>
                <a:ea typeface="Calibri"/>
                <a:cs typeface="Calibri"/>
                <a:sym typeface="Calibri"/>
              </a:rPr>
              <a:t> it is not their type of dance or they just devalue the cultural </a:t>
            </a:r>
            <a:r>
              <a:rPr lang="en" sz="1200">
                <a:solidFill>
                  <a:srgbClr val="000000"/>
                </a:solidFill>
                <a:latin typeface="Calibri"/>
                <a:ea typeface="Calibri"/>
                <a:cs typeface="Calibri"/>
                <a:sym typeface="Calibri"/>
              </a:rPr>
              <a:t>expression</a:t>
            </a:r>
            <a:r>
              <a:rPr lang="en" sz="1200">
                <a:solidFill>
                  <a:srgbClr val="000000"/>
                </a:solidFill>
                <a:latin typeface="Calibri"/>
                <a:ea typeface="Calibri"/>
                <a:cs typeface="Calibri"/>
                <a:sym typeface="Calibri"/>
              </a:rPr>
              <a:t>.</a:t>
            </a:r>
          </a:p>
        </p:txBody>
      </p:sp>
      <p:pic>
        <p:nvPicPr>
          <p:cNvPr id="136" name="Shape 136"/>
          <p:cNvPicPr preferRelativeResize="0"/>
          <p:nvPr/>
        </p:nvPicPr>
        <p:blipFill>
          <a:blip r:embed="rId3">
            <a:alphaModFix/>
          </a:blip>
          <a:stretch>
            <a:fillRect/>
          </a:stretch>
        </p:blipFill>
        <p:spPr>
          <a:xfrm>
            <a:off x="1837103" y="2162303"/>
            <a:ext cx="2684650" cy="268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Conclusion</a:t>
            </a:r>
          </a:p>
        </p:txBody>
      </p:sp>
      <p:sp>
        <p:nvSpPr>
          <p:cNvPr id="142" name="Shape 142"/>
          <p:cNvSpPr txBox="1"/>
          <p:nvPr>
            <p:ph idx="1" type="body"/>
          </p:nvPr>
        </p:nvSpPr>
        <p:spPr>
          <a:xfrm>
            <a:off x="311700" y="1505700"/>
            <a:ext cx="8295900" cy="3076200"/>
          </a:xfrm>
          <a:prstGeom prst="rect">
            <a:avLst/>
          </a:prstGeom>
        </p:spPr>
        <p:txBody>
          <a:bodyPr anchorCtr="0" anchor="t" bIns="91425" lIns="91425" rIns="91425" wrap="square" tIns="91425">
            <a:noAutofit/>
          </a:bodyPr>
          <a:lstStyle/>
          <a:p>
            <a:pPr lvl="0" rtl="0">
              <a:spcBef>
                <a:spcPts val="800"/>
              </a:spcBef>
              <a:spcAft>
                <a:spcPts val="0"/>
              </a:spcAft>
              <a:buNone/>
            </a:pPr>
            <a:r>
              <a:t/>
            </a:r>
            <a:endParaRPr b="1" sz="1200">
              <a:solidFill>
                <a:srgbClr val="000000"/>
              </a:solidFill>
              <a:latin typeface="Arial"/>
              <a:ea typeface="Arial"/>
              <a:cs typeface="Arial"/>
              <a:sym typeface="Arial"/>
            </a:endParaRPr>
          </a:p>
          <a:p>
            <a:pPr lvl="0" rtl="0">
              <a:spcBef>
                <a:spcPts val="800"/>
              </a:spcBef>
              <a:spcAft>
                <a:spcPts val="0"/>
              </a:spcAft>
              <a:buNone/>
            </a:pPr>
            <a:r>
              <a:rPr b="1" lang="en" sz="1200">
                <a:solidFill>
                  <a:srgbClr val="000000"/>
                </a:solidFill>
                <a:latin typeface="Calibri"/>
                <a:ea typeface="Calibri"/>
                <a:cs typeface="Calibri"/>
                <a:sym typeface="Calibri"/>
              </a:rPr>
              <a:t>What have you learned to appreciate about the group?  How are we similar? What are our commonalities as contemporary peoples?</a:t>
            </a:r>
          </a:p>
          <a:p>
            <a:pPr lvl="0" rtl="0">
              <a:spcBef>
                <a:spcPts val="800"/>
              </a:spcBef>
              <a:spcAft>
                <a:spcPts val="0"/>
              </a:spcAft>
              <a:buNone/>
            </a:pPr>
            <a:r>
              <a:rPr lang="en" sz="1200">
                <a:solidFill>
                  <a:srgbClr val="000000"/>
                </a:solidFill>
                <a:latin typeface="Calibri"/>
                <a:ea typeface="Calibri"/>
                <a:cs typeface="Calibri"/>
                <a:sym typeface="Calibri"/>
              </a:rPr>
              <a:t>We have learned to appreciate and use what we have either space or a thing and turn it into something more. These people in jamaica were not invited to upstate dances parties, that didn't matter they had halls and Dj and they decided to use the space that they had to create something meaningful.</a:t>
            </a:r>
          </a:p>
          <a:p>
            <a:pPr lvl="0" rtl="0">
              <a:spcBef>
                <a:spcPts val="800"/>
              </a:spcBef>
              <a:spcAft>
                <a:spcPts val="0"/>
              </a:spcAft>
              <a:buNone/>
            </a:pPr>
            <a:r>
              <a:rPr lang="en" sz="1200">
                <a:solidFill>
                  <a:srgbClr val="000000"/>
                </a:solidFill>
                <a:latin typeface="Calibri"/>
                <a:ea typeface="Calibri"/>
                <a:cs typeface="Calibri"/>
                <a:sym typeface="Calibri"/>
              </a:rPr>
              <a:t>We think our commonalities would be on music but not the dance because most people consider the way the people danced too sexual. It doesn't have to be if you're doing your own dance moves and not worry about how the other person is dancing with their partners or by themselves.</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Resources</a:t>
            </a:r>
          </a:p>
        </p:txBody>
      </p:sp>
      <p:sp>
        <p:nvSpPr>
          <p:cNvPr id="148" name="Shape 148"/>
          <p:cNvSpPr txBox="1"/>
          <p:nvPr>
            <p:ph idx="1" type="body"/>
          </p:nvPr>
        </p:nvSpPr>
        <p:spPr>
          <a:xfrm>
            <a:off x="311700" y="1505700"/>
            <a:ext cx="3999900" cy="30762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3"/>
              </a:rPr>
              <a:t>https://en.wikipedia.org/wiki/Jamaican_Americans#Dances_and_songs</a:t>
            </a:r>
          </a:p>
          <a:p>
            <a:pPr lvl="0">
              <a:spcBef>
                <a:spcPts val="0"/>
              </a:spcBef>
              <a:buNone/>
            </a:pPr>
            <a:r>
              <a:rPr lang="en" u="sng">
                <a:solidFill>
                  <a:schemeClr val="hlink"/>
                </a:solidFill>
                <a:hlinkClick r:id="rId4"/>
              </a:rPr>
              <a:t>https://en.wikipedia.org/wiki/Dancehall</a:t>
            </a:r>
          </a:p>
          <a:p>
            <a:pPr lvl="0">
              <a:spcBef>
                <a:spcPts val="0"/>
              </a:spcBef>
              <a:buNone/>
            </a:pPr>
            <a:r>
              <a:rPr lang="en" u="sng">
                <a:solidFill>
                  <a:schemeClr val="hlink"/>
                </a:solidFill>
                <a:hlinkClick r:id="rId5"/>
              </a:rPr>
              <a:t>https://www.datehookup.com/thread-1457462.htm</a:t>
            </a:r>
          </a:p>
          <a:p>
            <a:pPr lvl="0">
              <a:spcBef>
                <a:spcPts val="0"/>
              </a:spcBef>
              <a:buNone/>
            </a:pPr>
            <a:r>
              <a:rPr lang="en" u="sng">
                <a:solidFill>
                  <a:schemeClr val="hlink"/>
                </a:solidFill>
                <a:hlinkClick r:id="rId6"/>
              </a:rPr>
              <a:t>https://www.huffingtonpost.com/jessica-joseph/goodbye-twerking-and-good_b_3850348.html</a:t>
            </a:r>
          </a:p>
          <a:p>
            <a:pPr lvl="0">
              <a:spcBef>
                <a:spcPts val="0"/>
              </a:spcBef>
              <a:buNone/>
            </a:pPr>
            <a:r>
              <a:rPr lang="en"/>
              <a:t>https://whisper.sh/whisper/0510ce417732531913797cfffba42f4d7bc6cf/Twerking-is-incredibly-low-class-You-should-feel-bad-about-yourself</a:t>
            </a:r>
          </a:p>
        </p:txBody>
      </p:sp>
      <p:sp>
        <p:nvSpPr>
          <p:cNvPr id="149" name="Shape 149"/>
          <p:cNvSpPr txBox="1"/>
          <p:nvPr>
            <p:ph idx="2" type="body"/>
          </p:nvPr>
        </p:nvSpPr>
        <p:spPr>
          <a:xfrm>
            <a:off x="4832400" y="1505700"/>
            <a:ext cx="3999900" cy="3076200"/>
          </a:xfrm>
          <a:prstGeom prst="rect">
            <a:avLst/>
          </a:prstGeom>
        </p:spPr>
        <p:txBody>
          <a:bodyPr anchorCtr="0" anchor="t" bIns="91425" lIns="91425" rIns="91425" wrap="square" tIns="91425">
            <a:noAutofit/>
          </a:bodyPr>
          <a:lstStyle/>
          <a:p>
            <a:pPr lvl="0">
              <a:spcBef>
                <a:spcPts val="0"/>
              </a:spcBef>
              <a:buNone/>
            </a:pPr>
            <a:r>
              <a:rPr lang="en"/>
              <a:t>http://jamaicansmusic.com/learn/origins/dancehall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idx="2" type="body"/>
          </p:nvPr>
        </p:nvSpPr>
        <p:spPr>
          <a:xfrm>
            <a:off x="4811925" y="380125"/>
            <a:ext cx="3954000" cy="4111500"/>
          </a:xfrm>
          <a:prstGeom prst="rect">
            <a:avLst/>
          </a:prstGeom>
        </p:spPr>
        <p:txBody>
          <a:bodyPr anchorCtr="0" anchor="t" bIns="91425" lIns="91425" rIns="91425" wrap="square" tIns="91425">
            <a:noAutofit/>
          </a:bodyPr>
          <a:lstStyle/>
          <a:p>
            <a:pPr lvl="0">
              <a:spcBef>
                <a:spcPts val="0"/>
              </a:spcBef>
              <a:buClr>
                <a:schemeClr val="dk2"/>
              </a:buClr>
              <a:buSzPct val="84615"/>
              <a:buNone/>
            </a:pPr>
            <a:r>
              <a:rPr lang="en"/>
              <a:t>General things about DanceHall</a:t>
            </a:r>
          </a:p>
          <a:p>
            <a:pPr indent="-311150" lvl="0" marL="457200">
              <a:spcBef>
                <a:spcPts val="0"/>
              </a:spcBef>
              <a:spcAft>
                <a:spcPts val="0"/>
              </a:spcAft>
              <a:buSzPct val="100000"/>
            </a:pPr>
            <a:r>
              <a:rPr lang="en"/>
              <a:t>goes by ‘Ragga’ or Reggae-style dance</a:t>
            </a:r>
          </a:p>
          <a:p>
            <a:pPr indent="-311150" lvl="0" marL="457200" rtl="0">
              <a:spcBef>
                <a:spcPts val="0"/>
              </a:spcBef>
              <a:spcAft>
                <a:spcPts val="0"/>
              </a:spcAft>
              <a:buSzPct val="100000"/>
            </a:pPr>
            <a:r>
              <a:rPr lang="en"/>
              <a:t>Performed by men, women, couples, groups and solo</a:t>
            </a:r>
          </a:p>
          <a:p>
            <a:pPr indent="-311150" lvl="0" marL="457200" rtl="0">
              <a:spcBef>
                <a:spcPts val="0"/>
              </a:spcBef>
              <a:spcAft>
                <a:spcPts val="0"/>
              </a:spcAft>
              <a:buSzPct val="100000"/>
            </a:pPr>
            <a:r>
              <a:rPr lang="en"/>
              <a:t>The most famous dancehall dancers are men</a:t>
            </a:r>
          </a:p>
          <a:p>
            <a:pPr indent="-311150" lvl="0" marL="457200" rtl="0">
              <a:spcBef>
                <a:spcPts val="0"/>
              </a:spcBef>
              <a:spcAft>
                <a:spcPts val="0"/>
              </a:spcAft>
              <a:buSzPct val="100000"/>
            </a:pPr>
            <a:r>
              <a:rPr lang="en"/>
              <a:t>No specific dances, just a style often used in the club</a:t>
            </a:r>
          </a:p>
          <a:p>
            <a:pPr indent="-311150" lvl="0" marL="457200" rtl="0">
              <a:spcBef>
                <a:spcPts val="0"/>
              </a:spcBef>
              <a:spcAft>
                <a:spcPts val="0"/>
              </a:spcAft>
              <a:buSzPct val="100000"/>
            </a:pPr>
            <a:r>
              <a:rPr lang="en"/>
              <a:t>Individual emphasis style of dancing</a:t>
            </a:r>
          </a:p>
          <a:p>
            <a:pPr indent="-311150" lvl="0" marL="457200" rtl="0">
              <a:spcBef>
                <a:spcPts val="0"/>
              </a:spcBef>
              <a:spcAft>
                <a:spcPts val="0"/>
              </a:spcAft>
              <a:buSzPct val="100000"/>
            </a:pPr>
            <a:r>
              <a:rPr lang="en"/>
              <a:t>Dancehall is about attitude and energy</a:t>
            </a:r>
          </a:p>
          <a:p>
            <a:pPr indent="-311150" lvl="0" marL="457200" rtl="0">
              <a:spcBef>
                <a:spcPts val="0"/>
              </a:spcBef>
              <a:spcAft>
                <a:spcPts val="0"/>
              </a:spcAft>
              <a:buSzPct val="100000"/>
            </a:pPr>
            <a:r>
              <a:rPr lang="en"/>
              <a:t>Most dancehall moves were created during Jamaican street party</a:t>
            </a:r>
          </a:p>
          <a:p>
            <a:pPr indent="-311150" lvl="0" marL="457200" rtl="0">
              <a:spcBef>
                <a:spcPts val="0"/>
              </a:spcBef>
              <a:spcAft>
                <a:spcPts val="0"/>
              </a:spcAft>
              <a:buSzPct val="100000"/>
            </a:pPr>
            <a:r>
              <a:rPr lang="en"/>
              <a:t>Many Hip-hop dance moves are actually from Dancehall</a:t>
            </a:r>
          </a:p>
          <a:p>
            <a:pPr indent="-311150" lvl="0" marL="457200" rtl="0">
              <a:spcBef>
                <a:spcPts val="0"/>
              </a:spcBef>
              <a:buSzPct val="100000"/>
            </a:pPr>
            <a:r>
              <a:rPr lang="en"/>
              <a:t>Dance hall has many sexual and sensual characteristics</a:t>
            </a:r>
          </a:p>
          <a:p>
            <a:pPr lvl="0">
              <a:spcBef>
                <a:spcPts val="0"/>
              </a:spcBef>
              <a:buClr>
                <a:schemeClr val="dk2"/>
              </a:buClr>
              <a:buSzPct val="84615"/>
              <a:buNone/>
            </a:pPr>
            <a:r>
              <a:t/>
            </a:r>
            <a:endParaRPr/>
          </a:p>
        </p:txBody>
      </p:sp>
      <p:sp>
        <p:nvSpPr>
          <p:cNvPr id="72" name="Shape 72"/>
          <p:cNvSpPr txBox="1"/>
          <p:nvPr>
            <p:ph type="title"/>
          </p:nvPr>
        </p:nvSpPr>
        <p:spPr>
          <a:xfrm>
            <a:off x="249350" y="380125"/>
            <a:ext cx="4045200" cy="1318200"/>
          </a:xfrm>
          <a:prstGeom prst="rect">
            <a:avLst/>
          </a:prstGeom>
        </p:spPr>
        <p:txBody>
          <a:bodyPr anchorCtr="0" anchor="ctr" bIns="91425" lIns="91425" rIns="91425" wrap="square" tIns="91425">
            <a:noAutofit/>
          </a:bodyPr>
          <a:lstStyle/>
          <a:p>
            <a:pPr lvl="0">
              <a:spcBef>
                <a:spcPts val="0"/>
              </a:spcBef>
              <a:buNone/>
            </a:pPr>
            <a:r>
              <a:rPr lang="en"/>
              <a:t>About Dancehall</a:t>
            </a:r>
          </a:p>
        </p:txBody>
      </p:sp>
      <p:pic>
        <p:nvPicPr>
          <p:cNvPr id="73" name="Shape 73"/>
          <p:cNvPicPr preferRelativeResize="0"/>
          <p:nvPr/>
        </p:nvPicPr>
        <p:blipFill>
          <a:blip r:embed="rId3">
            <a:alphaModFix/>
          </a:blip>
          <a:stretch>
            <a:fillRect/>
          </a:stretch>
        </p:blipFill>
        <p:spPr>
          <a:xfrm>
            <a:off x="612650" y="1592350"/>
            <a:ext cx="2562025" cy="256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4294967295" type="title"/>
          </p:nvPr>
        </p:nvSpPr>
        <p:spPr>
          <a:xfrm>
            <a:off x="311700" y="372500"/>
            <a:ext cx="8520600" cy="733500"/>
          </a:xfrm>
          <a:prstGeom prst="rect">
            <a:avLst/>
          </a:prstGeom>
        </p:spPr>
        <p:txBody>
          <a:bodyPr anchorCtr="0" anchor="t" bIns="91425" lIns="91425" rIns="91425" wrap="square" tIns="91425">
            <a:noAutofit/>
          </a:bodyPr>
          <a:lstStyle/>
          <a:p>
            <a:pPr lvl="0">
              <a:spcBef>
                <a:spcPts val="0"/>
              </a:spcBef>
              <a:buNone/>
            </a:pPr>
            <a:r>
              <a:rPr lang="en"/>
              <a:t>Setting</a:t>
            </a:r>
          </a:p>
        </p:txBody>
      </p:sp>
      <p:sp>
        <p:nvSpPr>
          <p:cNvPr id="79" name="Shape 79"/>
          <p:cNvSpPr txBox="1"/>
          <p:nvPr>
            <p:ph idx="4294967295" type="body"/>
          </p:nvPr>
        </p:nvSpPr>
        <p:spPr>
          <a:xfrm>
            <a:off x="311700" y="1195201"/>
            <a:ext cx="3853200" cy="524400"/>
          </a:xfrm>
          <a:prstGeom prst="rect">
            <a:avLst/>
          </a:prstGeom>
        </p:spPr>
        <p:txBody>
          <a:bodyPr anchorCtr="0" anchor="t" bIns="91425" lIns="91425" rIns="91425" wrap="square" tIns="91425">
            <a:noAutofit/>
          </a:bodyPr>
          <a:lstStyle/>
          <a:p>
            <a:pPr lvl="0">
              <a:spcBef>
                <a:spcPts val="0"/>
              </a:spcBef>
              <a:buNone/>
            </a:pPr>
            <a:r>
              <a:rPr lang="en" sz="2400">
                <a:solidFill>
                  <a:schemeClr val="accent5"/>
                </a:solidFill>
              </a:rPr>
              <a:t>Where does it happen?</a:t>
            </a:r>
          </a:p>
        </p:txBody>
      </p:sp>
      <p:cxnSp>
        <p:nvCxnSpPr>
          <p:cNvPr id="80" name="Shape 80"/>
          <p:cNvCxnSpPr/>
          <p:nvPr/>
        </p:nvCxnSpPr>
        <p:spPr>
          <a:xfrm>
            <a:off x="418675" y="1811883"/>
            <a:ext cx="270900" cy="0"/>
          </a:xfrm>
          <a:prstGeom prst="straightConnector1">
            <a:avLst/>
          </a:prstGeom>
          <a:noFill/>
          <a:ln cap="flat" cmpd="sng" w="9525">
            <a:solidFill>
              <a:schemeClr val="lt2"/>
            </a:solidFill>
            <a:prstDash val="solid"/>
            <a:round/>
            <a:headEnd len="med" w="med" type="none"/>
            <a:tailEnd len="med" w="med" type="none"/>
          </a:ln>
        </p:spPr>
      </p:cxnSp>
      <p:sp>
        <p:nvSpPr>
          <p:cNvPr id="81" name="Shape 81"/>
          <p:cNvSpPr txBox="1"/>
          <p:nvPr>
            <p:ph idx="4294967295" type="body"/>
          </p:nvPr>
        </p:nvSpPr>
        <p:spPr>
          <a:xfrm>
            <a:off x="311700" y="1916330"/>
            <a:ext cx="3853200" cy="2753100"/>
          </a:xfrm>
          <a:prstGeom prst="rect">
            <a:avLst/>
          </a:prstGeom>
        </p:spPr>
        <p:txBody>
          <a:bodyPr anchorCtr="0" anchor="t" bIns="91425" lIns="91425" rIns="91425" wrap="square" tIns="91425">
            <a:noAutofit/>
          </a:bodyPr>
          <a:lstStyle/>
          <a:p>
            <a:pPr indent="-317500" lvl="0" marL="457200" rtl="0">
              <a:spcBef>
                <a:spcPts val="0"/>
              </a:spcBef>
              <a:spcAft>
                <a:spcPts val="0"/>
              </a:spcAft>
              <a:buSzPct val="100000"/>
              <a:buFont typeface="Calibri"/>
              <a:buChar char="-"/>
            </a:pPr>
            <a:r>
              <a:rPr lang="en" sz="1400">
                <a:latin typeface="Calibri"/>
                <a:ea typeface="Calibri"/>
                <a:cs typeface="Calibri"/>
                <a:sym typeface="Calibri"/>
              </a:rPr>
              <a:t>Dance parties</a:t>
            </a:r>
          </a:p>
          <a:p>
            <a:pPr indent="-317500" lvl="0" marL="457200" rtl="0">
              <a:spcBef>
                <a:spcPts val="0"/>
              </a:spcBef>
              <a:spcAft>
                <a:spcPts val="0"/>
              </a:spcAft>
              <a:buSzPct val="100000"/>
              <a:buFont typeface="Calibri"/>
              <a:buChar char="-"/>
            </a:pPr>
            <a:r>
              <a:rPr lang="en" sz="1400">
                <a:latin typeface="Calibri"/>
                <a:ea typeface="Calibri"/>
                <a:cs typeface="Calibri"/>
                <a:sym typeface="Calibri"/>
              </a:rPr>
              <a:t>Clubs</a:t>
            </a:r>
          </a:p>
          <a:p>
            <a:pPr indent="-317500" lvl="0" marL="457200" rtl="0">
              <a:spcBef>
                <a:spcPts val="0"/>
              </a:spcBef>
              <a:spcAft>
                <a:spcPts val="0"/>
              </a:spcAft>
              <a:buSzPct val="100000"/>
              <a:buFont typeface="Calibri"/>
              <a:buChar char="-"/>
            </a:pPr>
            <a:r>
              <a:rPr lang="en" sz="1400">
                <a:latin typeface="Calibri"/>
                <a:ea typeface="Calibri"/>
                <a:cs typeface="Calibri"/>
                <a:sym typeface="Calibri"/>
              </a:rPr>
              <a:t>Celebrations</a:t>
            </a:r>
          </a:p>
          <a:p>
            <a:pPr indent="-317500" lvl="0" marL="457200">
              <a:spcBef>
                <a:spcPts val="0"/>
              </a:spcBef>
              <a:buSzPct val="100000"/>
              <a:buFont typeface="Calibri"/>
              <a:buChar char="-"/>
            </a:pPr>
            <a:r>
              <a:rPr lang="en" sz="1400">
                <a:latin typeface="Calibri"/>
                <a:ea typeface="Calibri"/>
                <a:cs typeface="Calibri"/>
                <a:sym typeface="Calibri"/>
              </a:rPr>
              <a:t>Vacation Resorts</a:t>
            </a:r>
          </a:p>
        </p:txBody>
      </p:sp>
      <p:sp>
        <p:nvSpPr>
          <p:cNvPr id="82" name="Shape 82"/>
          <p:cNvSpPr txBox="1"/>
          <p:nvPr>
            <p:ph idx="4294967295" type="body"/>
          </p:nvPr>
        </p:nvSpPr>
        <p:spPr>
          <a:xfrm>
            <a:off x="311700" y="3074919"/>
            <a:ext cx="3853200" cy="524400"/>
          </a:xfrm>
          <a:prstGeom prst="rect">
            <a:avLst/>
          </a:prstGeom>
        </p:spPr>
        <p:txBody>
          <a:bodyPr anchorCtr="0" anchor="t" bIns="91425" lIns="91425" rIns="91425" wrap="square" tIns="91425">
            <a:noAutofit/>
          </a:bodyPr>
          <a:lstStyle/>
          <a:p>
            <a:pPr lvl="0">
              <a:spcBef>
                <a:spcPts val="0"/>
              </a:spcBef>
              <a:buNone/>
            </a:pPr>
            <a:r>
              <a:rPr lang="en" sz="2400">
                <a:solidFill>
                  <a:schemeClr val="accent5"/>
                </a:solidFill>
              </a:rPr>
              <a:t>How about when??</a:t>
            </a:r>
          </a:p>
        </p:txBody>
      </p:sp>
      <p:sp>
        <p:nvSpPr>
          <p:cNvPr id="83" name="Shape 83"/>
          <p:cNvSpPr txBox="1"/>
          <p:nvPr>
            <p:ph idx="4294967295" type="body"/>
          </p:nvPr>
        </p:nvSpPr>
        <p:spPr>
          <a:xfrm>
            <a:off x="93300" y="3599330"/>
            <a:ext cx="3853200" cy="2753100"/>
          </a:xfrm>
          <a:prstGeom prst="rect">
            <a:avLst/>
          </a:prstGeom>
        </p:spPr>
        <p:txBody>
          <a:bodyPr anchorCtr="0" anchor="t" bIns="91425" lIns="91425" rIns="91425" wrap="square" tIns="91425">
            <a:noAutofit/>
          </a:bodyPr>
          <a:lstStyle/>
          <a:p>
            <a:pPr indent="-317500" lvl="0" marL="457200">
              <a:spcBef>
                <a:spcPts val="0"/>
              </a:spcBef>
              <a:spcAft>
                <a:spcPts val="0"/>
              </a:spcAft>
              <a:buSzPct val="100000"/>
              <a:buFont typeface="Calibri"/>
              <a:buChar char="-"/>
            </a:pPr>
            <a:r>
              <a:rPr lang="en" sz="1400">
                <a:latin typeface="Calibri"/>
                <a:ea typeface="Calibri"/>
                <a:cs typeface="Calibri"/>
                <a:sym typeface="Calibri"/>
              </a:rPr>
              <a:t>Mostly at night due to the locations Dancehall is usually danced</a:t>
            </a:r>
          </a:p>
          <a:p>
            <a:pPr indent="-317500" lvl="0" marL="457200">
              <a:spcBef>
                <a:spcPts val="0"/>
              </a:spcBef>
              <a:buSzPct val="100000"/>
              <a:buFont typeface="Calibri"/>
              <a:buChar char="-"/>
            </a:pPr>
            <a:r>
              <a:rPr lang="en" sz="1400">
                <a:latin typeface="Calibri"/>
                <a:ea typeface="Calibri"/>
                <a:cs typeface="Calibri"/>
                <a:sym typeface="Calibri"/>
              </a:rPr>
              <a:t>Can be danced ANYTIME!</a:t>
            </a:r>
          </a:p>
        </p:txBody>
      </p:sp>
      <p:pic>
        <p:nvPicPr>
          <p:cNvPr id="84" name="Shape 84"/>
          <p:cNvPicPr preferRelativeResize="0"/>
          <p:nvPr/>
        </p:nvPicPr>
        <p:blipFill>
          <a:blip r:embed="rId3">
            <a:alphaModFix/>
          </a:blip>
          <a:stretch>
            <a:fillRect/>
          </a:stretch>
        </p:blipFill>
        <p:spPr>
          <a:xfrm>
            <a:off x="4849200" y="1373325"/>
            <a:ext cx="3670780" cy="275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Clothing and Body</a:t>
            </a:r>
          </a:p>
        </p:txBody>
      </p:sp>
      <p:sp>
        <p:nvSpPr>
          <p:cNvPr id="90" name="Shape 90"/>
          <p:cNvSpPr txBox="1"/>
          <p:nvPr>
            <p:ph idx="1" type="body"/>
          </p:nvPr>
        </p:nvSpPr>
        <p:spPr>
          <a:xfrm>
            <a:off x="5830275" y="1301125"/>
            <a:ext cx="3266700" cy="2249700"/>
          </a:xfrm>
          <a:prstGeom prst="rect">
            <a:avLst/>
          </a:prstGeom>
        </p:spPr>
        <p:txBody>
          <a:bodyPr anchorCtr="0" anchor="t" bIns="91425" lIns="91425" rIns="91425" wrap="square" tIns="91425">
            <a:noAutofit/>
          </a:bodyPr>
          <a:lstStyle/>
          <a:p>
            <a:pPr lvl="0" rtl="0">
              <a:spcBef>
                <a:spcPts val="600"/>
              </a:spcBef>
              <a:spcAft>
                <a:spcPts val="0"/>
              </a:spcAft>
              <a:buNone/>
            </a:pPr>
            <a:r>
              <a:rPr lang="en" sz="1000">
                <a:solidFill>
                  <a:srgbClr val="000000"/>
                </a:solidFill>
                <a:latin typeface="Arial"/>
                <a:ea typeface="Arial"/>
                <a:cs typeface="Arial"/>
                <a:sym typeface="Arial"/>
              </a:rPr>
              <a:t>•</a:t>
            </a:r>
            <a:r>
              <a:rPr b="1" lang="en" sz="1000">
                <a:solidFill>
                  <a:srgbClr val="000000"/>
                </a:solidFill>
                <a:latin typeface="Calibri"/>
                <a:ea typeface="Calibri"/>
                <a:cs typeface="Calibri"/>
                <a:sym typeface="Calibri"/>
              </a:rPr>
              <a:t>Describe the dance space</a:t>
            </a:r>
            <a:r>
              <a:rPr lang="en" sz="1000">
                <a:solidFill>
                  <a:srgbClr val="000000"/>
                </a:solidFill>
                <a:latin typeface="Calibri"/>
                <a:ea typeface="Calibri"/>
                <a:cs typeface="Calibri"/>
                <a:sym typeface="Calibri"/>
              </a:rPr>
              <a:t>. </a:t>
            </a:r>
          </a:p>
          <a:p>
            <a:pPr lvl="0" rtl="0">
              <a:spcBef>
                <a:spcPts val="600"/>
              </a:spcBef>
              <a:spcAft>
                <a:spcPts val="0"/>
              </a:spcAft>
              <a:buNone/>
            </a:pPr>
            <a:r>
              <a:rPr lang="en" sz="1000">
                <a:solidFill>
                  <a:srgbClr val="000000"/>
                </a:solidFill>
                <a:latin typeface="Arial"/>
                <a:ea typeface="Arial"/>
                <a:cs typeface="Arial"/>
                <a:sym typeface="Arial"/>
              </a:rPr>
              <a:t>Ø</a:t>
            </a:r>
            <a:r>
              <a:rPr lang="en" sz="1000">
                <a:solidFill>
                  <a:srgbClr val="000000"/>
                </a:solidFill>
                <a:latin typeface="Calibri"/>
                <a:ea typeface="Calibri"/>
                <a:cs typeface="Calibri"/>
                <a:sym typeface="Calibri"/>
              </a:rPr>
              <a:t>What are their </a:t>
            </a:r>
            <a:r>
              <a:rPr lang="en" sz="1000" u="sng">
                <a:solidFill>
                  <a:srgbClr val="000000"/>
                </a:solidFill>
                <a:latin typeface="Calibri"/>
                <a:ea typeface="Calibri"/>
                <a:cs typeface="Calibri"/>
                <a:sym typeface="Calibri"/>
              </a:rPr>
              <a:t>traditional</a:t>
            </a:r>
            <a:r>
              <a:rPr lang="en" sz="1000">
                <a:solidFill>
                  <a:srgbClr val="000000"/>
                </a:solidFill>
                <a:latin typeface="Calibri"/>
                <a:ea typeface="Calibri"/>
                <a:cs typeface="Calibri"/>
                <a:sym typeface="Calibri"/>
              </a:rPr>
              <a:t> dance spaces? Their dance space is in the halls, or circle and they just start dancing either with someone or by yourself.</a:t>
            </a:r>
          </a:p>
          <a:p>
            <a:pPr lvl="0" rtl="0">
              <a:spcBef>
                <a:spcPts val="600"/>
              </a:spcBef>
              <a:spcAft>
                <a:spcPts val="0"/>
              </a:spcAft>
              <a:buNone/>
            </a:pPr>
            <a:r>
              <a:rPr lang="en" sz="1000">
                <a:solidFill>
                  <a:srgbClr val="000000"/>
                </a:solidFill>
                <a:latin typeface="Arial"/>
                <a:ea typeface="Arial"/>
                <a:cs typeface="Arial"/>
                <a:sym typeface="Arial"/>
              </a:rPr>
              <a:t>•</a:t>
            </a:r>
            <a:r>
              <a:rPr b="1" lang="en" sz="1000">
                <a:solidFill>
                  <a:srgbClr val="000000"/>
                </a:solidFill>
                <a:latin typeface="Calibri"/>
                <a:ea typeface="Calibri"/>
                <a:cs typeface="Calibri"/>
                <a:sym typeface="Calibri"/>
              </a:rPr>
              <a:t>Describe the </a:t>
            </a:r>
            <a:r>
              <a:rPr b="1" lang="en" sz="1000" u="sng">
                <a:solidFill>
                  <a:srgbClr val="000000"/>
                </a:solidFill>
                <a:latin typeface="Calibri"/>
                <a:ea typeface="Calibri"/>
                <a:cs typeface="Calibri"/>
                <a:sym typeface="Calibri"/>
              </a:rPr>
              <a:t>clothing</a:t>
            </a:r>
            <a:r>
              <a:rPr b="1" lang="en" sz="1000">
                <a:solidFill>
                  <a:srgbClr val="000000"/>
                </a:solidFill>
                <a:latin typeface="Calibri"/>
                <a:ea typeface="Calibri"/>
                <a:cs typeface="Calibri"/>
                <a:sym typeface="Calibri"/>
              </a:rPr>
              <a:t> worn</a:t>
            </a:r>
          </a:p>
          <a:p>
            <a:pPr lvl="0" rtl="0">
              <a:spcBef>
                <a:spcPts val="600"/>
              </a:spcBef>
              <a:spcAft>
                <a:spcPts val="0"/>
              </a:spcAft>
              <a:buNone/>
            </a:pPr>
            <a:r>
              <a:rPr lang="en" sz="1000">
                <a:solidFill>
                  <a:srgbClr val="000000"/>
                </a:solidFill>
                <a:latin typeface="Arial"/>
                <a:ea typeface="Arial"/>
                <a:cs typeface="Arial"/>
                <a:sym typeface="Arial"/>
              </a:rPr>
              <a:t>Ø</a:t>
            </a:r>
            <a:r>
              <a:rPr lang="en" sz="1000">
                <a:solidFill>
                  <a:srgbClr val="000000"/>
                </a:solidFill>
                <a:latin typeface="Calibri"/>
                <a:ea typeface="Calibri"/>
                <a:cs typeface="Calibri"/>
                <a:sym typeface="Calibri"/>
              </a:rPr>
              <a:t>the </a:t>
            </a:r>
            <a:r>
              <a:rPr lang="en" sz="1000" u="sng">
                <a:solidFill>
                  <a:srgbClr val="000000"/>
                </a:solidFill>
                <a:latin typeface="Calibri"/>
                <a:ea typeface="Calibri"/>
                <a:cs typeface="Calibri"/>
                <a:sym typeface="Calibri"/>
              </a:rPr>
              <a:t>make-up</a:t>
            </a:r>
            <a:r>
              <a:rPr lang="en" sz="1000">
                <a:solidFill>
                  <a:srgbClr val="000000"/>
                </a:solidFill>
                <a:latin typeface="Calibri"/>
                <a:ea typeface="Calibri"/>
                <a:cs typeface="Calibri"/>
                <a:sym typeface="Calibri"/>
              </a:rPr>
              <a:t>, no makeup.</a:t>
            </a:r>
          </a:p>
          <a:p>
            <a:pPr lvl="0" rtl="0">
              <a:spcBef>
                <a:spcPts val="600"/>
              </a:spcBef>
              <a:spcAft>
                <a:spcPts val="0"/>
              </a:spcAft>
              <a:buNone/>
            </a:pPr>
            <a:r>
              <a:rPr lang="en" sz="1000">
                <a:solidFill>
                  <a:srgbClr val="000000"/>
                </a:solidFill>
                <a:latin typeface="Arial"/>
                <a:ea typeface="Arial"/>
                <a:cs typeface="Arial"/>
                <a:sym typeface="Arial"/>
              </a:rPr>
              <a:t>Ø</a:t>
            </a:r>
            <a:r>
              <a:rPr lang="en" sz="1000" u="sng">
                <a:solidFill>
                  <a:srgbClr val="000000"/>
                </a:solidFill>
                <a:latin typeface="Calibri"/>
                <a:ea typeface="Calibri"/>
                <a:cs typeface="Calibri"/>
                <a:sym typeface="Calibri"/>
              </a:rPr>
              <a:t>body decoration</a:t>
            </a:r>
            <a:r>
              <a:rPr lang="en" sz="1000">
                <a:solidFill>
                  <a:srgbClr val="000000"/>
                </a:solidFill>
                <a:latin typeface="Calibri"/>
                <a:ea typeface="Calibri"/>
                <a:cs typeface="Calibri"/>
                <a:sym typeface="Calibri"/>
              </a:rPr>
              <a:t>, No decoration.</a:t>
            </a:r>
          </a:p>
          <a:p>
            <a:pPr lvl="0" rtl="0">
              <a:spcBef>
                <a:spcPts val="600"/>
              </a:spcBef>
              <a:spcAft>
                <a:spcPts val="0"/>
              </a:spcAft>
              <a:buNone/>
            </a:pPr>
            <a:r>
              <a:rPr lang="en" sz="1000">
                <a:solidFill>
                  <a:srgbClr val="000000"/>
                </a:solidFill>
                <a:latin typeface="Arial"/>
                <a:ea typeface="Arial"/>
                <a:cs typeface="Arial"/>
                <a:sym typeface="Arial"/>
              </a:rPr>
              <a:t>Ø</a:t>
            </a:r>
            <a:r>
              <a:rPr lang="en" sz="1000" u="sng">
                <a:solidFill>
                  <a:srgbClr val="000000"/>
                </a:solidFill>
                <a:latin typeface="Calibri"/>
                <a:ea typeface="Calibri"/>
                <a:cs typeface="Calibri"/>
                <a:sym typeface="Calibri"/>
              </a:rPr>
              <a:t>props</a:t>
            </a:r>
            <a:r>
              <a:rPr lang="en" sz="1000">
                <a:solidFill>
                  <a:srgbClr val="000000"/>
                </a:solidFill>
                <a:latin typeface="Calibri"/>
                <a:ea typeface="Calibri"/>
                <a:cs typeface="Calibri"/>
                <a:sym typeface="Calibri"/>
              </a:rPr>
              <a:t> (i.e. objects carried or used, etc). </a:t>
            </a:r>
          </a:p>
          <a:p>
            <a:pPr lvl="0" rtl="0">
              <a:spcBef>
                <a:spcPts val="600"/>
              </a:spcBef>
              <a:spcAft>
                <a:spcPts val="0"/>
              </a:spcAft>
              <a:buNone/>
            </a:pPr>
            <a:r>
              <a:rPr lang="en" sz="1000">
                <a:solidFill>
                  <a:srgbClr val="000000"/>
                </a:solidFill>
                <a:latin typeface="Arial"/>
                <a:ea typeface="Arial"/>
                <a:cs typeface="Arial"/>
                <a:sym typeface="Arial"/>
              </a:rPr>
              <a:t>•</a:t>
            </a:r>
            <a:r>
              <a:rPr b="1" lang="en" sz="1000">
                <a:solidFill>
                  <a:srgbClr val="000000"/>
                </a:solidFill>
                <a:latin typeface="Calibri"/>
                <a:ea typeface="Calibri"/>
                <a:cs typeface="Calibri"/>
                <a:sym typeface="Calibri"/>
              </a:rPr>
              <a:t>Do people </a:t>
            </a:r>
            <a:r>
              <a:rPr b="1" lang="en" sz="1000" u="sng">
                <a:solidFill>
                  <a:srgbClr val="000000"/>
                </a:solidFill>
                <a:latin typeface="Calibri"/>
                <a:ea typeface="Calibri"/>
                <a:cs typeface="Calibri"/>
                <a:sym typeface="Calibri"/>
              </a:rPr>
              <a:t>sing or chant</a:t>
            </a:r>
            <a:r>
              <a:rPr b="1" lang="en" sz="1000">
                <a:solidFill>
                  <a:srgbClr val="000000"/>
                </a:solidFill>
                <a:latin typeface="Calibri"/>
                <a:ea typeface="Calibri"/>
                <a:cs typeface="Calibri"/>
                <a:sym typeface="Calibri"/>
              </a:rPr>
              <a:t> as part of the accompaniment?</a:t>
            </a:r>
          </a:p>
          <a:p>
            <a:pPr lvl="0">
              <a:spcBef>
                <a:spcPts val="0"/>
              </a:spcBef>
              <a:buNone/>
            </a:pPr>
            <a:r>
              <a:t/>
            </a:r>
            <a:endParaRPr/>
          </a:p>
        </p:txBody>
      </p:sp>
      <p:sp>
        <p:nvSpPr>
          <p:cNvPr id="91" name="Shape 91"/>
          <p:cNvSpPr txBox="1"/>
          <p:nvPr>
            <p:ph idx="2" type="body"/>
          </p:nvPr>
        </p:nvSpPr>
        <p:spPr>
          <a:xfrm>
            <a:off x="98050" y="1337675"/>
            <a:ext cx="3999900" cy="2753700"/>
          </a:xfrm>
          <a:prstGeom prst="rect">
            <a:avLst/>
          </a:prstGeom>
        </p:spPr>
        <p:txBody>
          <a:bodyPr anchorCtr="0" anchor="t" bIns="91425" lIns="91425" rIns="91425" wrap="square" tIns="91425">
            <a:noAutofit/>
          </a:bodyPr>
          <a:lstStyle/>
          <a:p>
            <a:pPr lvl="0">
              <a:spcBef>
                <a:spcPts val="0"/>
              </a:spcBef>
              <a:buNone/>
            </a:pPr>
            <a:r>
              <a:rPr lang="en"/>
              <a:t>In Dancehall  there is not much clothing worn usually the girls would just dress </a:t>
            </a:r>
            <a:r>
              <a:rPr lang="en"/>
              <a:t>casually</a:t>
            </a:r>
            <a:r>
              <a:rPr lang="en"/>
              <a:t> to either </a:t>
            </a:r>
            <a:r>
              <a:rPr lang="en"/>
              <a:t>something</a:t>
            </a:r>
            <a:r>
              <a:rPr lang="en"/>
              <a:t> </a:t>
            </a:r>
            <a:r>
              <a:rPr lang="en"/>
              <a:t>comfortable</a:t>
            </a:r>
            <a:r>
              <a:rPr lang="en"/>
              <a:t> to dance in like </a:t>
            </a:r>
            <a:r>
              <a:rPr lang="en"/>
              <a:t>short</a:t>
            </a:r>
            <a:r>
              <a:rPr lang="en"/>
              <a:t> jeans, short skirts, long </a:t>
            </a:r>
            <a:r>
              <a:rPr lang="en"/>
              <a:t>pants</a:t>
            </a:r>
            <a:r>
              <a:rPr lang="en"/>
              <a:t> over the bottom shirts. While the guys would just wear regular pants and t-shirt.  There </a:t>
            </a:r>
            <a:r>
              <a:rPr lang="en"/>
              <a:t>isn't</a:t>
            </a:r>
            <a:r>
              <a:rPr lang="en"/>
              <a:t> any body decoration either.</a:t>
            </a:r>
          </a:p>
          <a:p>
            <a:pPr indent="0" lvl="0" marL="0">
              <a:spcBef>
                <a:spcPts val="0"/>
              </a:spcBef>
              <a:buNone/>
            </a:pPr>
            <a:r>
              <a:rPr lang="en"/>
              <a:t>Some people might sing to the song the DJ is </a:t>
            </a:r>
            <a:r>
              <a:rPr lang="en"/>
              <a:t>playing if</a:t>
            </a:r>
            <a:r>
              <a:rPr lang="en"/>
              <a:t> it </a:t>
            </a:r>
            <a:r>
              <a:rPr lang="en"/>
              <a:t>their</a:t>
            </a:r>
            <a:r>
              <a:rPr lang="en"/>
              <a:t> jams. If not you just dance.</a:t>
            </a:r>
          </a:p>
        </p:txBody>
      </p:sp>
      <p:pic>
        <p:nvPicPr>
          <p:cNvPr id="92" name="Shape 92"/>
          <p:cNvPicPr preferRelativeResize="0"/>
          <p:nvPr/>
        </p:nvPicPr>
        <p:blipFill>
          <a:blip r:embed="rId3">
            <a:alphaModFix/>
          </a:blip>
          <a:stretch>
            <a:fillRect/>
          </a:stretch>
        </p:blipFill>
        <p:spPr>
          <a:xfrm>
            <a:off x="3564600" y="2812850"/>
            <a:ext cx="2331425" cy="229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Music and </a:t>
            </a:r>
            <a:r>
              <a:rPr lang="en"/>
              <a:t>Rhythm</a:t>
            </a:r>
          </a:p>
        </p:txBody>
      </p:sp>
      <p:sp>
        <p:nvSpPr>
          <p:cNvPr id="98" name="Shape 98"/>
          <p:cNvSpPr txBox="1"/>
          <p:nvPr>
            <p:ph idx="1" type="body"/>
          </p:nvPr>
        </p:nvSpPr>
        <p:spPr>
          <a:xfrm>
            <a:off x="311700" y="1505700"/>
            <a:ext cx="3999900" cy="3076200"/>
          </a:xfrm>
          <a:prstGeom prst="rect">
            <a:avLst/>
          </a:prstGeom>
        </p:spPr>
        <p:txBody>
          <a:bodyPr anchorCtr="0" anchor="t" bIns="91425" lIns="91425" rIns="91425" wrap="square" tIns="91425">
            <a:noAutofit/>
          </a:bodyPr>
          <a:lstStyle/>
          <a:p>
            <a:pPr lvl="0" rtl="0">
              <a:spcBef>
                <a:spcPts val="600"/>
              </a:spcBef>
              <a:spcAft>
                <a:spcPts val="600"/>
              </a:spcAft>
              <a:buNone/>
            </a:pPr>
            <a:r>
              <a:rPr lang="en" sz="1050">
                <a:solidFill>
                  <a:srgbClr val="222222"/>
                </a:solidFill>
                <a:latin typeface="Arial"/>
                <a:ea typeface="Arial"/>
                <a:cs typeface="Arial"/>
                <a:sym typeface="Arial"/>
              </a:rPr>
              <a:t>By the early 2000s, dancehall inspired pop music saw increased popularity in Jamaica, as well as in the United States and international markets. This was first seen with artists such as </a:t>
            </a:r>
            <a:r>
              <a:rPr lang="en" sz="1050">
                <a:solidFill>
                  <a:srgbClr val="0B0080"/>
                </a:solidFill>
                <a:latin typeface="Arial"/>
                <a:ea typeface="Arial"/>
                <a:cs typeface="Arial"/>
                <a:sym typeface="Arial"/>
                <a:hlinkClick r:id="rId3"/>
              </a:rPr>
              <a:t>Sean Paul</a:t>
            </a:r>
            <a:r>
              <a:rPr lang="en" sz="1050">
                <a:solidFill>
                  <a:srgbClr val="222222"/>
                </a:solidFill>
                <a:latin typeface="Arial"/>
                <a:ea typeface="Arial"/>
                <a:cs typeface="Arial"/>
                <a:sym typeface="Arial"/>
              </a:rPr>
              <a:t>, whose single "</a:t>
            </a:r>
            <a:r>
              <a:rPr lang="en" sz="1050">
                <a:solidFill>
                  <a:srgbClr val="0B0080"/>
                </a:solidFill>
                <a:latin typeface="Arial"/>
                <a:ea typeface="Arial"/>
                <a:cs typeface="Arial"/>
                <a:sym typeface="Arial"/>
                <a:hlinkClick r:id="rId4"/>
              </a:rPr>
              <a:t>Get Busy</a:t>
            </a:r>
            <a:r>
              <a:rPr lang="en" sz="1050">
                <a:solidFill>
                  <a:srgbClr val="222222"/>
                </a:solidFill>
                <a:latin typeface="Arial"/>
                <a:ea typeface="Arial"/>
                <a:cs typeface="Arial"/>
                <a:sym typeface="Arial"/>
              </a:rPr>
              <a:t>" (2003) became the first dancehall single to reach number one on the US </a:t>
            </a:r>
            <a:r>
              <a:rPr i="1" lang="en" sz="1050">
                <a:solidFill>
                  <a:srgbClr val="0B0080"/>
                </a:solidFill>
                <a:latin typeface="Arial"/>
                <a:ea typeface="Arial"/>
                <a:cs typeface="Arial"/>
                <a:sym typeface="Arial"/>
                <a:hlinkClick r:id="rId5"/>
              </a:rPr>
              <a:t>Billboard</a:t>
            </a:r>
            <a:r>
              <a:rPr lang="en" sz="1050">
                <a:solidFill>
                  <a:srgbClr val="0B0080"/>
                </a:solidFill>
                <a:latin typeface="Arial"/>
                <a:ea typeface="Arial"/>
                <a:cs typeface="Arial"/>
                <a:sym typeface="Arial"/>
                <a:hlinkClick r:id="rId6"/>
              </a:rPr>
              <a:t> Hot 100</a:t>
            </a:r>
            <a:r>
              <a:rPr lang="en" sz="1050">
                <a:solidFill>
                  <a:srgbClr val="222222"/>
                </a:solidFill>
                <a:latin typeface="Arial"/>
                <a:ea typeface="Arial"/>
                <a:cs typeface="Arial"/>
                <a:sym typeface="Arial"/>
              </a:rPr>
              <a:t>.</a:t>
            </a:r>
          </a:p>
          <a:p>
            <a:pPr lvl="0" rtl="0">
              <a:spcBef>
                <a:spcPts val="600"/>
              </a:spcBef>
              <a:spcAft>
                <a:spcPts val="600"/>
              </a:spcAft>
              <a:buNone/>
            </a:pPr>
            <a:r>
              <a:rPr lang="en" sz="1050">
                <a:solidFill>
                  <a:srgbClr val="222222"/>
                </a:solidFill>
                <a:latin typeface="Arial"/>
                <a:ea typeface="Arial"/>
                <a:cs typeface="Arial"/>
                <a:sym typeface="Arial"/>
              </a:rPr>
              <a:t>Unlike traditional dancehall songs, "dancehall-pop" music is characterized by using material which is common in mainstream </a:t>
            </a:r>
            <a:r>
              <a:rPr lang="en" sz="1050">
                <a:solidFill>
                  <a:srgbClr val="0B0080"/>
                </a:solidFill>
                <a:latin typeface="Arial"/>
                <a:ea typeface="Arial"/>
                <a:cs typeface="Arial"/>
                <a:sym typeface="Arial"/>
                <a:hlinkClick r:id="rId7"/>
              </a:rPr>
              <a:t>pop music</a:t>
            </a:r>
            <a:r>
              <a:rPr lang="en" sz="1050">
                <a:solidFill>
                  <a:srgbClr val="222222"/>
                </a:solidFill>
                <a:latin typeface="Arial"/>
                <a:ea typeface="Arial"/>
                <a:cs typeface="Arial"/>
                <a:sym typeface="Arial"/>
              </a:rPr>
              <a:t>, such as repeated choruses, melodic tunes, and </a:t>
            </a:r>
            <a:r>
              <a:rPr lang="en" sz="1050">
                <a:solidFill>
                  <a:srgbClr val="0B0080"/>
                </a:solidFill>
                <a:latin typeface="Arial"/>
                <a:ea typeface="Arial"/>
                <a:cs typeface="Arial"/>
                <a:sym typeface="Arial"/>
                <a:hlinkClick r:id="rId8"/>
              </a:rPr>
              <a:t>hooks</a:t>
            </a:r>
            <a:r>
              <a:rPr lang="en" sz="1050">
                <a:solidFill>
                  <a:srgbClr val="222222"/>
                </a:solidFill>
                <a:latin typeface="Arial"/>
                <a:ea typeface="Arial"/>
                <a:cs typeface="Arial"/>
                <a:sym typeface="Arial"/>
              </a:rPr>
              <a:t>, as well as cleaner lyrics featuring less sexual content and profanity.</a:t>
            </a:r>
          </a:p>
          <a:p>
            <a:pPr lvl="0">
              <a:spcBef>
                <a:spcPts val="0"/>
              </a:spcBef>
              <a:buNone/>
            </a:pPr>
            <a:r>
              <a:t/>
            </a:r>
            <a:endParaRPr/>
          </a:p>
        </p:txBody>
      </p:sp>
      <p:sp>
        <p:nvSpPr>
          <p:cNvPr id="99" name="Shape 99"/>
          <p:cNvSpPr txBox="1"/>
          <p:nvPr>
            <p:ph idx="2" type="body"/>
          </p:nvPr>
        </p:nvSpPr>
        <p:spPr>
          <a:xfrm>
            <a:off x="4832400" y="1505700"/>
            <a:ext cx="3999900" cy="3076200"/>
          </a:xfrm>
          <a:prstGeom prst="rect">
            <a:avLst/>
          </a:prstGeom>
        </p:spPr>
        <p:txBody>
          <a:bodyPr anchorCtr="0" anchor="t" bIns="91425" lIns="91425" rIns="91425" wrap="square" tIns="91425">
            <a:noAutofit/>
          </a:bodyPr>
          <a:lstStyle/>
          <a:p>
            <a:pPr lvl="0">
              <a:spcBef>
                <a:spcPts val="0"/>
              </a:spcBef>
              <a:buNone/>
            </a:pPr>
            <a:r>
              <a:rPr lang="en" sz="1200">
                <a:solidFill>
                  <a:srgbClr val="222222"/>
                </a:solidFill>
                <a:highlight>
                  <a:srgbClr val="FFFFFF"/>
                </a:highlight>
                <a:latin typeface="Arial"/>
                <a:ea typeface="Arial"/>
                <a:cs typeface="Arial"/>
                <a:sym typeface="Arial"/>
              </a:rPr>
              <a:t>Central to </a:t>
            </a:r>
            <a:r>
              <a:rPr b="1" lang="en" sz="1200">
                <a:solidFill>
                  <a:srgbClr val="222222"/>
                </a:solidFill>
                <a:latin typeface="Arial"/>
                <a:ea typeface="Arial"/>
                <a:cs typeface="Arial"/>
                <a:sym typeface="Arial"/>
              </a:rPr>
              <a:t>dancehall</a:t>
            </a:r>
            <a:r>
              <a:rPr lang="en" sz="1200">
                <a:solidFill>
                  <a:srgbClr val="222222"/>
                </a:solidFill>
                <a:highlight>
                  <a:srgbClr val="FFFFFF"/>
                </a:highlight>
                <a:latin typeface="Arial"/>
                <a:ea typeface="Arial"/>
                <a:cs typeface="Arial"/>
                <a:sym typeface="Arial"/>
              </a:rPr>
              <a:t> is the deejay, who raps, or “toasts,” over a pre recorded </a:t>
            </a:r>
            <a:r>
              <a:rPr b="1" lang="en" sz="1200">
                <a:solidFill>
                  <a:srgbClr val="222222"/>
                </a:solidFill>
                <a:latin typeface="Arial"/>
                <a:ea typeface="Arial"/>
                <a:cs typeface="Arial"/>
                <a:sym typeface="Arial"/>
              </a:rPr>
              <a:t>rhythm track</a:t>
            </a:r>
            <a:r>
              <a:rPr lang="en" sz="1200">
                <a:solidFill>
                  <a:srgbClr val="222222"/>
                </a:solidFill>
                <a:highlight>
                  <a:srgbClr val="FFFFFF"/>
                </a:highlight>
                <a:latin typeface="Arial"/>
                <a:ea typeface="Arial"/>
                <a:cs typeface="Arial"/>
                <a:sym typeface="Arial"/>
              </a:rPr>
              <a:t> (bass guitar and drums), or “dub.” ... The rise of deejay Yellowman in the early 1980s marked the transition from mainstream reggae to </a:t>
            </a:r>
            <a:r>
              <a:rPr b="1" lang="en" sz="1200">
                <a:solidFill>
                  <a:srgbClr val="222222"/>
                </a:solidFill>
                <a:latin typeface="Arial"/>
                <a:ea typeface="Arial"/>
                <a:cs typeface="Arial"/>
                <a:sym typeface="Arial"/>
              </a:rPr>
              <a:t>dancehall music</a:t>
            </a:r>
            <a:r>
              <a:rPr lang="en" sz="1200">
                <a:solidFill>
                  <a:srgbClr val="222222"/>
                </a:solidFill>
                <a:highlight>
                  <a:srgbClr val="FFFFFF"/>
                </a:highlight>
                <a:latin typeface="Arial"/>
                <a:ea typeface="Arial"/>
                <a:cs typeface="Arial"/>
                <a:sym typeface="Arial"/>
              </a:rPr>
              <a:t> that took place in Jamaican nightclubs.</a:t>
            </a:r>
          </a:p>
          <a:p>
            <a:pPr lvl="0">
              <a:spcBef>
                <a:spcPts val="0"/>
              </a:spcBef>
              <a:buNone/>
            </a:pPr>
            <a:r>
              <a:rPr lang="en" sz="1200" u="sng">
                <a:solidFill>
                  <a:schemeClr val="hlink"/>
                </a:solidFill>
                <a:highlight>
                  <a:srgbClr val="FFFFFF"/>
                </a:highlight>
                <a:latin typeface="Arial"/>
                <a:ea typeface="Arial"/>
                <a:cs typeface="Arial"/>
                <a:sym typeface="Arial"/>
                <a:hlinkClick r:id="rId9"/>
              </a:rPr>
              <a:t>https://www.youtube.com/watch?v=2OmSAJ1i7LA</a:t>
            </a:r>
          </a:p>
          <a:p>
            <a:pPr lvl="0" rtl="0">
              <a:spcBef>
                <a:spcPts val="0"/>
              </a:spcBef>
              <a:buNone/>
            </a:pPr>
            <a:r>
              <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idx="2" type="body"/>
          </p:nvPr>
        </p:nvSpPr>
        <p:spPr>
          <a:xfrm>
            <a:off x="4925975" y="453950"/>
            <a:ext cx="3954000" cy="4426500"/>
          </a:xfrm>
          <a:prstGeom prst="rect">
            <a:avLst/>
          </a:prstGeom>
        </p:spPr>
        <p:txBody>
          <a:bodyPr anchorCtr="0" anchor="t" bIns="91425" lIns="91425" rIns="91425" wrap="square" tIns="91425">
            <a:noAutofit/>
          </a:bodyPr>
          <a:lstStyle/>
          <a:p>
            <a:pPr lvl="0" rtl="0">
              <a:spcBef>
                <a:spcPts val="800"/>
              </a:spcBef>
              <a:spcAft>
                <a:spcPts val="0"/>
              </a:spcAft>
              <a:buNone/>
            </a:pPr>
            <a:r>
              <a:t/>
            </a:r>
            <a:endParaRPr sz="1100">
              <a:solidFill>
                <a:srgbClr val="000000"/>
              </a:solidFill>
              <a:latin typeface="Calibri"/>
              <a:ea typeface="Calibri"/>
              <a:cs typeface="Calibri"/>
              <a:sym typeface="Calibri"/>
            </a:endParaRPr>
          </a:p>
          <a:p>
            <a:pPr lvl="0" rtl="0">
              <a:spcBef>
                <a:spcPts val="800"/>
              </a:spcBef>
              <a:spcAft>
                <a:spcPts val="0"/>
              </a:spcAft>
              <a:buNone/>
            </a:pPr>
            <a:r>
              <a:rPr lang="en" sz="1100">
                <a:solidFill>
                  <a:srgbClr val="000000"/>
                </a:solidFill>
                <a:latin typeface="Arial"/>
                <a:ea typeface="Arial"/>
                <a:cs typeface="Arial"/>
                <a:sym typeface="Arial"/>
              </a:rPr>
              <a:t>•</a:t>
            </a:r>
            <a:r>
              <a:rPr lang="en" sz="1100">
                <a:solidFill>
                  <a:srgbClr val="000000"/>
                </a:solidFill>
                <a:latin typeface="Calibri"/>
                <a:ea typeface="Calibri"/>
                <a:cs typeface="Calibri"/>
                <a:sym typeface="Calibri"/>
              </a:rPr>
              <a:t>What is the </a:t>
            </a:r>
            <a:r>
              <a:rPr lang="en" sz="1100" u="sng">
                <a:solidFill>
                  <a:srgbClr val="000000"/>
                </a:solidFill>
                <a:latin typeface="Calibri"/>
                <a:ea typeface="Calibri"/>
                <a:cs typeface="Calibri"/>
                <a:sym typeface="Calibri"/>
              </a:rPr>
              <a:t>meaning</a:t>
            </a:r>
            <a:r>
              <a:rPr lang="en" sz="1100">
                <a:solidFill>
                  <a:srgbClr val="000000"/>
                </a:solidFill>
                <a:latin typeface="Calibri"/>
                <a:ea typeface="Calibri"/>
                <a:cs typeface="Calibri"/>
                <a:sym typeface="Calibri"/>
              </a:rPr>
              <a:t> of the movement to this group?</a:t>
            </a:r>
          </a:p>
          <a:p>
            <a:pPr indent="457200" lvl="0" rtl="0">
              <a:spcBef>
                <a:spcPts val="800"/>
              </a:spcBef>
              <a:spcAft>
                <a:spcPts val="0"/>
              </a:spcAft>
              <a:buNone/>
            </a:pPr>
            <a:r>
              <a:rPr lang="en" sz="1100">
                <a:solidFill>
                  <a:srgbClr val="000000"/>
                </a:solidFill>
                <a:latin typeface="Calibri"/>
                <a:ea typeface="Calibri"/>
                <a:cs typeface="Calibri"/>
                <a:sym typeface="Calibri"/>
              </a:rPr>
              <a:t> </a:t>
            </a:r>
            <a:r>
              <a:rPr lang="en" sz="1100">
                <a:solidFill>
                  <a:srgbClr val="222222"/>
                </a:solidFill>
                <a:highlight>
                  <a:srgbClr val="FFFFFF"/>
                </a:highlight>
                <a:latin typeface="Calibri"/>
                <a:ea typeface="Calibri"/>
                <a:cs typeface="Calibri"/>
                <a:sym typeface="Calibri"/>
              </a:rPr>
              <a:t> in the late 1940s among people from the inner city of Kingston, who were not able to participate in dances uptown. Social and political changes in late-1970s Jamaica, including the change from the socialist government of Michael Manley to Edward Seaga (Jamaica Labour Party),were reflected in the shift away from the more internationally oriented roots reggae towards a style geared more towards local consumption and in tune with the music that Jamaicans had experienced when sound systems performed live. </a:t>
            </a:r>
          </a:p>
          <a:p>
            <a:pPr indent="0" lvl="0" marL="0" rtl="0">
              <a:spcBef>
                <a:spcPts val="800"/>
              </a:spcBef>
              <a:spcAft>
                <a:spcPts val="0"/>
              </a:spcAft>
              <a:buNone/>
            </a:pPr>
            <a:r>
              <a:rPr lang="en" sz="1100">
                <a:solidFill>
                  <a:srgbClr val="000000"/>
                </a:solidFill>
                <a:latin typeface="Arial"/>
                <a:ea typeface="Arial"/>
                <a:cs typeface="Arial"/>
                <a:sym typeface="Arial"/>
              </a:rPr>
              <a:t>•</a:t>
            </a:r>
            <a:r>
              <a:rPr lang="en" sz="1100">
                <a:solidFill>
                  <a:srgbClr val="000000"/>
                </a:solidFill>
                <a:latin typeface="Calibri"/>
                <a:ea typeface="Calibri"/>
                <a:cs typeface="Calibri"/>
                <a:sym typeface="Calibri"/>
              </a:rPr>
              <a:t>What </a:t>
            </a:r>
            <a:r>
              <a:rPr lang="en" sz="1100" u="sng">
                <a:solidFill>
                  <a:srgbClr val="000000"/>
                </a:solidFill>
                <a:latin typeface="Calibri"/>
                <a:ea typeface="Calibri"/>
                <a:cs typeface="Calibri"/>
                <a:sym typeface="Calibri"/>
              </a:rPr>
              <a:t>values, cultural norms</a:t>
            </a:r>
            <a:r>
              <a:rPr lang="en" sz="1100">
                <a:solidFill>
                  <a:srgbClr val="000000"/>
                </a:solidFill>
                <a:latin typeface="Calibri"/>
                <a:ea typeface="Calibri"/>
                <a:cs typeface="Calibri"/>
                <a:sym typeface="Calibri"/>
              </a:rPr>
              <a:t> or</a:t>
            </a:r>
            <a:r>
              <a:rPr lang="en" sz="1100" u="sng">
                <a:solidFill>
                  <a:srgbClr val="000000"/>
                </a:solidFill>
                <a:latin typeface="Calibri"/>
                <a:ea typeface="Calibri"/>
                <a:cs typeface="Calibri"/>
                <a:sym typeface="Calibri"/>
              </a:rPr>
              <a:t> ideals</a:t>
            </a:r>
            <a:r>
              <a:rPr lang="en" sz="1100">
                <a:solidFill>
                  <a:srgbClr val="000000"/>
                </a:solidFill>
                <a:latin typeface="Calibri"/>
                <a:ea typeface="Calibri"/>
                <a:cs typeface="Calibri"/>
                <a:sym typeface="Calibri"/>
              </a:rPr>
              <a:t> are expressed?</a:t>
            </a:r>
          </a:p>
          <a:p>
            <a:pPr indent="0" lvl="0" marL="0" rtl="0">
              <a:spcBef>
                <a:spcPts val="800"/>
              </a:spcBef>
              <a:spcAft>
                <a:spcPts val="0"/>
              </a:spcAft>
              <a:buNone/>
            </a:pPr>
            <a:r>
              <a:rPr lang="en" sz="1100">
                <a:solidFill>
                  <a:srgbClr val="000000"/>
                </a:solidFill>
                <a:latin typeface="Calibri"/>
                <a:ea typeface="Calibri"/>
                <a:cs typeface="Calibri"/>
                <a:sym typeface="Calibri"/>
              </a:rPr>
              <a:t>The  value of this dance was to get to together and celebrate the feeling of having a place where you belong and  just letting everything out on the dance floor. Forgetting about your problems.  </a:t>
            </a:r>
          </a:p>
          <a:p>
            <a:pPr lvl="0" rtl="0">
              <a:spcBef>
                <a:spcPts val="600"/>
              </a:spcBef>
              <a:spcAft>
                <a:spcPts val="0"/>
              </a:spcAft>
              <a:buNone/>
            </a:pPr>
            <a:r>
              <a:t/>
            </a:r>
            <a:endParaRPr sz="900">
              <a:solidFill>
                <a:srgbClr val="000000"/>
              </a:solidFill>
              <a:latin typeface="Calibri"/>
              <a:ea typeface="Calibri"/>
              <a:cs typeface="Calibri"/>
              <a:sym typeface="Calibri"/>
            </a:endParaRPr>
          </a:p>
          <a:p>
            <a:pPr lvl="0">
              <a:spcBef>
                <a:spcPts val="0"/>
              </a:spcBef>
              <a:buNone/>
            </a:pPr>
            <a:r>
              <a:rPr lang="en" u="sng">
                <a:solidFill>
                  <a:schemeClr val="hlink"/>
                </a:solidFill>
                <a:hlinkClick r:id="rId3"/>
              </a:rPr>
              <a:t>https://www.youtube.com/watch?v=AM_xGJV7EwA</a:t>
            </a:r>
          </a:p>
          <a:p>
            <a:pPr lvl="0">
              <a:spcBef>
                <a:spcPts val="0"/>
              </a:spcBef>
              <a:buNone/>
            </a:pPr>
            <a:r>
              <a:t/>
            </a:r>
            <a:endParaRPr/>
          </a:p>
        </p:txBody>
      </p:sp>
      <p:sp>
        <p:nvSpPr>
          <p:cNvPr id="105" name="Shape 105"/>
          <p:cNvSpPr txBox="1"/>
          <p:nvPr>
            <p:ph type="title"/>
          </p:nvPr>
        </p:nvSpPr>
        <p:spPr>
          <a:xfrm>
            <a:off x="432475" y="300450"/>
            <a:ext cx="4045200" cy="1506300"/>
          </a:xfrm>
          <a:prstGeom prst="rect">
            <a:avLst/>
          </a:prstGeom>
        </p:spPr>
        <p:txBody>
          <a:bodyPr anchorCtr="0" anchor="ctr" bIns="91425" lIns="91425" rIns="91425" wrap="square" tIns="91425">
            <a:noAutofit/>
          </a:bodyPr>
          <a:lstStyle/>
          <a:p>
            <a:pPr lvl="0">
              <a:spcBef>
                <a:spcPts val="0"/>
              </a:spcBef>
              <a:buNone/>
            </a:pPr>
            <a:r>
              <a:rPr lang="en"/>
              <a:t>Dance Movement</a:t>
            </a:r>
          </a:p>
        </p:txBody>
      </p:sp>
      <p:pic>
        <p:nvPicPr>
          <p:cNvPr id="106" name="Shape 106"/>
          <p:cNvPicPr preferRelativeResize="0"/>
          <p:nvPr/>
        </p:nvPicPr>
        <p:blipFill>
          <a:blip r:embed="rId4">
            <a:alphaModFix/>
          </a:blip>
          <a:stretch>
            <a:fillRect/>
          </a:stretch>
        </p:blipFill>
        <p:spPr>
          <a:xfrm>
            <a:off x="685275" y="1806750"/>
            <a:ext cx="2789725" cy="278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1072950" y="155225"/>
            <a:ext cx="4045200" cy="1506300"/>
          </a:xfrm>
          <a:prstGeom prst="rect">
            <a:avLst/>
          </a:prstGeom>
        </p:spPr>
        <p:txBody>
          <a:bodyPr anchorCtr="0" anchor="ctr" bIns="91425" lIns="91425" rIns="91425" wrap="square" tIns="91425">
            <a:noAutofit/>
          </a:bodyPr>
          <a:lstStyle/>
          <a:p>
            <a:pPr lvl="0">
              <a:spcBef>
                <a:spcPts val="0"/>
              </a:spcBef>
              <a:buNone/>
            </a:pPr>
            <a:r>
              <a:rPr lang="en"/>
              <a:t>History</a:t>
            </a:r>
          </a:p>
        </p:txBody>
      </p:sp>
      <p:sp>
        <p:nvSpPr>
          <p:cNvPr id="112" name="Shape 112"/>
          <p:cNvSpPr txBox="1"/>
          <p:nvPr>
            <p:ph idx="2" type="body"/>
          </p:nvPr>
        </p:nvSpPr>
        <p:spPr>
          <a:xfrm>
            <a:off x="4765000" y="386875"/>
            <a:ext cx="3954000" cy="4111500"/>
          </a:xfrm>
          <a:prstGeom prst="rect">
            <a:avLst/>
          </a:prstGeom>
        </p:spPr>
        <p:txBody>
          <a:bodyPr anchorCtr="0" anchor="t" bIns="91425" lIns="91425" rIns="91425" wrap="square" tIns="91425">
            <a:noAutofit/>
          </a:bodyPr>
          <a:lstStyle/>
          <a:p>
            <a:pPr lvl="0">
              <a:spcBef>
                <a:spcPts val="0"/>
              </a:spcBef>
              <a:buNone/>
            </a:pPr>
            <a:r>
              <a:rPr lang="en" sz="1100">
                <a:solidFill>
                  <a:srgbClr val="000000"/>
                </a:solidFill>
                <a:latin typeface="Arial"/>
                <a:ea typeface="Arial"/>
                <a:cs typeface="Arial"/>
                <a:sym typeface="Arial"/>
              </a:rPr>
              <a:t>“Dancehall is named after Jamaican dance halls in which popular Jamaican recordings were played by local sound systems. They began in the late 1940s among people from the inner city of Kingston, who were not able to participate in dances uptown.</a:t>
            </a:r>
            <a:r>
              <a:rPr baseline="30000"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Social and political changes in late-1970s Jamaica, including the change from the socialist government of Michael Manley (People's National Party) to Edward Seaga (Jamaica Labour Party),</a:t>
            </a:r>
            <a:r>
              <a:rPr baseline="30000"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 were reflected in the shift away from the more internationally oriented roots reggae towards a style geared more towards local consumption and in tune with the music that Jamaicans had experienced when sound systems performed live. Themes of social injustice, repatriation and the Rastafari movement were overtaken by lyrics about dancing, violence and sexuality”</a:t>
            </a:r>
          </a:p>
        </p:txBody>
      </p:sp>
      <p:pic>
        <p:nvPicPr>
          <p:cNvPr id="113" name="Shape 113"/>
          <p:cNvPicPr preferRelativeResize="0"/>
          <p:nvPr/>
        </p:nvPicPr>
        <p:blipFill>
          <a:blip r:embed="rId3">
            <a:alphaModFix/>
          </a:blip>
          <a:stretch>
            <a:fillRect/>
          </a:stretch>
        </p:blipFill>
        <p:spPr>
          <a:xfrm>
            <a:off x="95875" y="1870450"/>
            <a:ext cx="4460198" cy="25088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Historical Oppression in the USA</a:t>
            </a:r>
          </a:p>
        </p:txBody>
      </p:sp>
      <p:sp>
        <p:nvSpPr>
          <p:cNvPr id="119" name="Shape 119"/>
          <p:cNvSpPr txBox="1"/>
          <p:nvPr>
            <p:ph idx="2" type="body"/>
          </p:nvPr>
        </p:nvSpPr>
        <p:spPr>
          <a:xfrm>
            <a:off x="177625" y="1384575"/>
            <a:ext cx="8388300" cy="3076200"/>
          </a:xfrm>
          <a:prstGeom prst="rect">
            <a:avLst/>
          </a:prstGeom>
        </p:spPr>
        <p:txBody>
          <a:bodyPr anchorCtr="0" anchor="t" bIns="91425" lIns="91425" rIns="91425" wrap="square" tIns="91425">
            <a:noAutofit/>
          </a:bodyPr>
          <a:lstStyle/>
          <a:p>
            <a:pPr lvl="0" rtl="0">
              <a:spcBef>
                <a:spcPts val="800"/>
              </a:spcBef>
              <a:spcAft>
                <a:spcPts val="0"/>
              </a:spcAft>
              <a:buNone/>
            </a:pPr>
            <a:r>
              <a:t/>
            </a:r>
            <a:endParaRPr b="1" sz="1200">
              <a:solidFill>
                <a:srgbClr val="000000"/>
              </a:solidFill>
              <a:latin typeface="Calibri"/>
              <a:ea typeface="Calibri"/>
              <a:cs typeface="Calibri"/>
              <a:sym typeface="Calibri"/>
            </a:endParaRPr>
          </a:p>
          <a:p>
            <a:pPr lvl="0" rtl="0">
              <a:spcBef>
                <a:spcPts val="800"/>
              </a:spcBef>
              <a:spcAft>
                <a:spcPts val="0"/>
              </a:spcAft>
              <a:buNone/>
            </a:pPr>
            <a:r>
              <a:rPr b="1" lang="en" sz="1200">
                <a:solidFill>
                  <a:srgbClr val="000000"/>
                </a:solidFill>
                <a:latin typeface="Calibri"/>
                <a:ea typeface="Calibri"/>
                <a:cs typeface="Calibri"/>
                <a:sym typeface="Calibri"/>
              </a:rPr>
              <a:t>Identify discrimination, stereotypes, bigotry, even legislation that has suppressed this group</a:t>
            </a:r>
            <a:r>
              <a:rPr lang="en" sz="1200">
                <a:solidFill>
                  <a:srgbClr val="000000"/>
                </a:solidFill>
                <a:latin typeface="Calibri"/>
                <a:ea typeface="Calibri"/>
                <a:cs typeface="Calibri"/>
                <a:sym typeface="Calibri"/>
              </a:rPr>
              <a:t> </a:t>
            </a:r>
          </a:p>
          <a:p>
            <a:pPr lvl="0" rtl="0">
              <a:spcBef>
                <a:spcPts val="800"/>
              </a:spcBef>
              <a:spcAft>
                <a:spcPts val="0"/>
              </a:spcAft>
              <a:buNone/>
            </a:pPr>
            <a:r>
              <a:t/>
            </a:r>
            <a:endParaRPr sz="1200">
              <a:solidFill>
                <a:srgbClr val="000000"/>
              </a:solidFill>
              <a:latin typeface="Calibri"/>
              <a:ea typeface="Calibri"/>
              <a:cs typeface="Calibri"/>
              <a:sym typeface="Calibri"/>
            </a:endParaRPr>
          </a:p>
          <a:p>
            <a:pPr lvl="0">
              <a:spcBef>
                <a:spcPts val="0"/>
              </a:spcBef>
              <a:buNone/>
            </a:pPr>
            <a:r>
              <a:rPr lang="en" sz="1200">
                <a:solidFill>
                  <a:srgbClr val="000000"/>
                </a:solidFill>
                <a:latin typeface="Calibri"/>
                <a:ea typeface="Calibri"/>
                <a:cs typeface="Calibri"/>
                <a:sym typeface="Calibri"/>
              </a:rPr>
              <a:t>An example of this is twerking. Lots of people use twerking in clubs as almost a mating ritual, but governed by the working-class. Higher class people oftentimes think of it as demonic and low-class. It is not just twerking, but other dance moves as well.</a:t>
            </a:r>
          </a:p>
          <a:p>
            <a:pPr lvl="0" rtl="0">
              <a:spcBef>
                <a:spcPts val="800"/>
              </a:spcBef>
              <a:spcAft>
                <a:spcPts val="0"/>
              </a:spcAft>
              <a:buNone/>
            </a:pPr>
            <a:r>
              <a:rPr b="1" lang="en" sz="1200">
                <a:solidFill>
                  <a:srgbClr val="000000"/>
                </a:solidFill>
                <a:latin typeface="Calibri"/>
                <a:ea typeface="Calibri"/>
                <a:cs typeface="Calibri"/>
                <a:sym typeface="Calibri"/>
              </a:rPr>
              <a:t>How has this influenced the evolution of their dance and cultural celebrations in this country? </a:t>
            </a:r>
          </a:p>
          <a:p>
            <a:pPr lvl="0" rtl="0">
              <a:spcBef>
                <a:spcPts val="800"/>
              </a:spcBef>
              <a:spcAft>
                <a:spcPts val="0"/>
              </a:spcAft>
              <a:buNone/>
            </a:pPr>
            <a:r>
              <a:rPr lang="en" sz="1200">
                <a:solidFill>
                  <a:srgbClr val="000000"/>
                </a:solidFill>
                <a:latin typeface="Calibri"/>
                <a:ea typeface="Calibri"/>
                <a:cs typeface="Calibri"/>
                <a:sym typeface="Calibri"/>
              </a:rPr>
              <a:t>Movements from the Reggae-style dancing are all across the USA, mainly seen in clubs, however.</a:t>
            </a:r>
          </a:p>
          <a:p>
            <a:pPr lvl="0" rtl="0">
              <a:spcBef>
                <a:spcPts val="800"/>
              </a:spcBef>
              <a:spcAft>
                <a:spcPts val="0"/>
              </a:spcAft>
              <a:buNone/>
            </a:pPr>
            <a:r>
              <a:t/>
            </a:r>
            <a:endParaRPr sz="1200">
              <a:solidFill>
                <a:srgbClr val="000000"/>
              </a:solidFill>
              <a:latin typeface="Calibri"/>
              <a:ea typeface="Calibri"/>
              <a:cs typeface="Calibri"/>
              <a:sym typeface="Calibri"/>
            </a:endParaRPr>
          </a:p>
          <a:p>
            <a:pPr lvl="0" rtl="0">
              <a:spcBef>
                <a:spcPts val="800"/>
              </a:spcBef>
              <a:spcAft>
                <a:spcPts val="0"/>
              </a:spcAft>
              <a:buNone/>
            </a:pPr>
            <a:r>
              <a:rPr b="1" lang="en" sz="1200">
                <a:solidFill>
                  <a:srgbClr val="000000"/>
                </a:solidFill>
                <a:latin typeface="Calibri"/>
                <a:ea typeface="Calibri"/>
                <a:cs typeface="Calibri"/>
                <a:sym typeface="Calibri"/>
              </a:rPr>
              <a:t>In what ways have this group contributed to American culture as we know it</a:t>
            </a:r>
            <a:r>
              <a:rPr b="1" i="1" lang="en" sz="1200">
                <a:solidFill>
                  <a:srgbClr val="000000"/>
                </a:solidFill>
                <a:latin typeface="Calibri"/>
                <a:ea typeface="Calibri"/>
                <a:cs typeface="Calibri"/>
                <a:sym typeface="Calibri"/>
              </a:rPr>
              <a:t>? </a:t>
            </a:r>
          </a:p>
          <a:p>
            <a:pPr lvl="0" rtl="0">
              <a:spcBef>
                <a:spcPts val="800"/>
              </a:spcBef>
              <a:spcAft>
                <a:spcPts val="0"/>
              </a:spcAft>
              <a:buNone/>
            </a:pPr>
            <a:r>
              <a:rPr lang="en" sz="1200">
                <a:solidFill>
                  <a:srgbClr val="000000"/>
                </a:solidFill>
                <a:latin typeface="Calibri"/>
                <a:ea typeface="Calibri"/>
                <a:cs typeface="Calibri"/>
                <a:sym typeface="Calibri"/>
              </a:rPr>
              <a:t>The USA has adopted it and accepted it as a night-life form of dance often used to find potential partners to dance with.</a:t>
            </a:r>
          </a:p>
          <a:p>
            <a:pPr lvl="0" rtl="0">
              <a:spcBef>
                <a:spcPts val="800"/>
              </a:spcBef>
              <a:spcAft>
                <a:spcPts val="0"/>
              </a:spcAft>
              <a:buNone/>
            </a:pPr>
            <a:r>
              <a:t/>
            </a:r>
            <a:endParaRPr b="1" sz="1200">
              <a:solidFill>
                <a:srgbClr val="000000"/>
              </a:solidFill>
              <a:latin typeface="Calibri"/>
              <a:ea typeface="Calibri"/>
              <a:cs typeface="Calibri"/>
              <a:sym typeface="Calibri"/>
            </a:endParaRPr>
          </a:p>
          <a:p>
            <a:pPr lvl="0">
              <a:spcBef>
                <a:spcPts val="0"/>
              </a:spcBef>
              <a:buNone/>
            </a:pPr>
            <a:r>
              <a:t/>
            </a:r>
            <a:endParaRPr sz="1200">
              <a:solidFill>
                <a:srgbClr val="000000"/>
              </a:solidFill>
              <a:latin typeface="Calibri"/>
              <a:ea typeface="Calibri"/>
              <a:cs typeface="Calibri"/>
              <a:sym typeface="Calibri"/>
            </a:endParaRPr>
          </a:p>
        </p:txBody>
      </p:sp>
      <p:pic>
        <p:nvPicPr>
          <p:cNvPr id="120" name="Shape 120"/>
          <p:cNvPicPr preferRelativeResize="0"/>
          <p:nvPr/>
        </p:nvPicPr>
        <p:blipFill>
          <a:blip r:embed="rId3">
            <a:alphaModFix/>
          </a:blip>
          <a:stretch>
            <a:fillRect/>
          </a:stretch>
        </p:blipFill>
        <p:spPr>
          <a:xfrm>
            <a:off x="6782825" y="3014675"/>
            <a:ext cx="2138325" cy="108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25" y="500925"/>
            <a:ext cx="8520600" cy="623700"/>
          </a:xfrm>
          <a:prstGeom prst="rect">
            <a:avLst/>
          </a:prstGeom>
        </p:spPr>
        <p:txBody>
          <a:bodyPr anchorCtr="0" anchor="t" bIns="91425" lIns="91425" rIns="91425" wrap="square" tIns="91425">
            <a:noAutofit/>
          </a:bodyPr>
          <a:lstStyle/>
          <a:p>
            <a:pPr lvl="0">
              <a:spcBef>
                <a:spcPts val="0"/>
              </a:spcBef>
              <a:buNone/>
            </a:pPr>
            <a:r>
              <a:rPr lang="en"/>
              <a:t>More Historical Analysis</a:t>
            </a:r>
          </a:p>
        </p:txBody>
      </p:sp>
      <p:sp>
        <p:nvSpPr>
          <p:cNvPr id="126" name="Shape 126"/>
          <p:cNvSpPr txBox="1"/>
          <p:nvPr>
            <p:ph idx="1" type="body"/>
          </p:nvPr>
        </p:nvSpPr>
        <p:spPr>
          <a:xfrm>
            <a:off x="311725" y="1295750"/>
            <a:ext cx="8263500" cy="3076200"/>
          </a:xfrm>
          <a:prstGeom prst="rect">
            <a:avLst/>
          </a:prstGeom>
        </p:spPr>
        <p:txBody>
          <a:bodyPr anchorCtr="0" anchor="t" bIns="91425" lIns="91425" rIns="91425" wrap="square" tIns="91425">
            <a:noAutofit/>
          </a:bodyPr>
          <a:lstStyle/>
          <a:p>
            <a:pPr lvl="0" rtl="0">
              <a:spcBef>
                <a:spcPts val="800"/>
              </a:spcBef>
              <a:spcAft>
                <a:spcPts val="0"/>
              </a:spcAft>
              <a:buNone/>
            </a:pPr>
            <a:r>
              <a:t/>
            </a:r>
            <a:endParaRPr b="1" sz="1200">
              <a:solidFill>
                <a:srgbClr val="000000"/>
              </a:solidFill>
              <a:latin typeface="Calibri"/>
              <a:ea typeface="Calibri"/>
              <a:cs typeface="Calibri"/>
              <a:sym typeface="Calibri"/>
            </a:endParaRPr>
          </a:p>
          <a:p>
            <a:pPr lvl="0" rtl="0">
              <a:spcBef>
                <a:spcPts val="800"/>
              </a:spcBef>
              <a:spcAft>
                <a:spcPts val="0"/>
              </a:spcAft>
              <a:buNone/>
            </a:pPr>
            <a:r>
              <a:t/>
            </a:r>
            <a:endParaRPr b="1" sz="1200">
              <a:solidFill>
                <a:srgbClr val="000000"/>
              </a:solidFill>
              <a:latin typeface="Calibri"/>
              <a:ea typeface="Calibri"/>
              <a:cs typeface="Calibri"/>
              <a:sym typeface="Calibri"/>
            </a:endParaRPr>
          </a:p>
          <a:p>
            <a:pPr lvl="0" rtl="0">
              <a:spcBef>
                <a:spcPts val="800"/>
              </a:spcBef>
              <a:spcAft>
                <a:spcPts val="0"/>
              </a:spcAft>
              <a:buNone/>
            </a:pPr>
            <a:r>
              <a:rPr b="1" lang="en" sz="1200">
                <a:solidFill>
                  <a:srgbClr val="000000"/>
                </a:solidFill>
                <a:latin typeface="Calibri"/>
                <a:ea typeface="Calibri"/>
                <a:cs typeface="Calibri"/>
                <a:sym typeface="Calibri"/>
              </a:rPr>
              <a:t>How have their traditions and dance evolved or changed as the group has </a:t>
            </a:r>
            <a:r>
              <a:rPr b="1" lang="en" sz="1200" u="sng">
                <a:solidFill>
                  <a:srgbClr val="000000"/>
                </a:solidFill>
                <a:latin typeface="Calibri"/>
                <a:ea typeface="Calibri"/>
                <a:cs typeface="Calibri"/>
                <a:sym typeface="Calibri"/>
              </a:rPr>
              <a:t>acculturated</a:t>
            </a:r>
            <a:r>
              <a:rPr b="1" lang="en" sz="1200">
                <a:solidFill>
                  <a:srgbClr val="000000"/>
                </a:solidFill>
                <a:latin typeface="Calibri"/>
                <a:ea typeface="Calibri"/>
                <a:cs typeface="Calibri"/>
                <a:sym typeface="Calibri"/>
              </a:rPr>
              <a:t>? </a:t>
            </a:r>
          </a:p>
          <a:p>
            <a:pPr lvl="0" rtl="0">
              <a:spcBef>
                <a:spcPts val="800"/>
              </a:spcBef>
              <a:spcAft>
                <a:spcPts val="0"/>
              </a:spcAft>
              <a:buNone/>
            </a:pPr>
            <a:r>
              <a:rPr lang="en" sz="1200">
                <a:solidFill>
                  <a:srgbClr val="000000"/>
                </a:solidFill>
                <a:latin typeface="Calibri"/>
                <a:ea typeface="Calibri"/>
                <a:cs typeface="Calibri"/>
                <a:sym typeface="Calibri"/>
              </a:rPr>
              <a:t>Not much has changed with the dance and traditions there of. Many aspects were adopted into hip hop, but this unique style has thrived along the years.</a:t>
            </a:r>
          </a:p>
          <a:p>
            <a:pPr lvl="0" rtl="0">
              <a:spcBef>
                <a:spcPts val="800"/>
              </a:spcBef>
              <a:spcAft>
                <a:spcPts val="0"/>
              </a:spcAft>
              <a:buNone/>
            </a:pPr>
            <a:r>
              <a:t/>
            </a:r>
            <a:endParaRPr b="1" sz="1200">
              <a:solidFill>
                <a:srgbClr val="000000"/>
              </a:solidFill>
              <a:latin typeface="Calibri"/>
              <a:ea typeface="Calibri"/>
              <a:cs typeface="Calibri"/>
              <a:sym typeface="Calibri"/>
            </a:endParaRPr>
          </a:p>
          <a:p>
            <a:pPr lvl="0" rtl="0">
              <a:spcBef>
                <a:spcPts val="800"/>
              </a:spcBef>
              <a:spcAft>
                <a:spcPts val="0"/>
              </a:spcAft>
              <a:buNone/>
            </a:pPr>
            <a:r>
              <a:t/>
            </a:r>
            <a:endParaRPr b="1" sz="1200">
              <a:solidFill>
                <a:srgbClr val="000000"/>
              </a:solidFill>
              <a:latin typeface="Calibri"/>
              <a:ea typeface="Calibri"/>
              <a:cs typeface="Calibri"/>
              <a:sym typeface="Calibri"/>
            </a:endParaRPr>
          </a:p>
          <a:p>
            <a:pPr lvl="0" rtl="0">
              <a:spcBef>
                <a:spcPts val="800"/>
              </a:spcBef>
              <a:spcAft>
                <a:spcPts val="0"/>
              </a:spcAft>
              <a:buNone/>
            </a:pPr>
            <a:r>
              <a:rPr b="1" lang="en" sz="1200">
                <a:solidFill>
                  <a:srgbClr val="000000"/>
                </a:solidFill>
                <a:latin typeface="Calibri"/>
                <a:ea typeface="Calibri"/>
                <a:cs typeface="Calibri"/>
                <a:sym typeface="Calibri"/>
              </a:rPr>
              <a:t>Has the dominant/privileged class acculturated the dance of this group?</a:t>
            </a:r>
            <a:r>
              <a:rPr lang="en" sz="1200">
                <a:solidFill>
                  <a:srgbClr val="000000"/>
                </a:solidFill>
                <a:latin typeface="Calibri"/>
                <a:ea typeface="Calibri"/>
                <a:cs typeface="Calibri"/>
                <a:sym typeface="Calibri"/>
              </a:rPr>
              <a:t>   </a:t>
            </a:r>
          </a:p>
          <a:p>
            <a:pPr lvl="0" rtl="0">
              <a:spcBef>
                <a:spcPts val="800"/>
              </a:spcBef>
              <a:spcAft>
                <a:spcPts val="0"/>
              </a:spcAft>
              <a:buNone/>
            </a:pPr>
            <a:r>
              <a:rPr lang="en" sz="1200">
                <a:solidFill>
                  <a:srgbClr val="000000"/>
                </a:solidFill>
                <a:latin typeface="Calibri"/>
                <a:ea typeface="Calibri"/>
                <a:cs typeface="Calibri"/>
                <a:sym typeface="Calibri"/>
              </a:rPr>
              <a:t>The history itself shows that this dance was created by the lower class because they weren’t privileged enough to participate in upper-class dances and celebrations.</a:t>
            </a:r>
          </a:p>
          <a:p>
            <a:pPr lvl="0">
              <a:spcBef>
                <a:spcPts val="0"/>
              </a:spcBef>
              <a:buNone/>
            </a:pPr>
            <a:r>
              <a:t/>
            </a:r>
            <a:endParaRPr/>
          </a:p>
        </p:txBody>
      </p:sp>
      <p:pic>
        <p:nvPicPr>
          <p:cNvPr id="127" name="Shape 127"/>
          <p:cNvPicPr preferRelativeResize="0"/>
          <p:nvPr/>
        </p:nvPicPr>
        <p:blipFill>
          <a:blip r:embed="rId3">
            <a:alphaModFix/>
          </a:blip>
          <a:stretch>
            <a:fillRect/>
          </a:stretch>
        </p:blipFill>
        <p:spPr>
          <a:xfrm>
            <a:off x="6831075" y="133225"/>
            <a:ext cx="1858950" cy="929475"/>
          </a:xfrm>
          <a:prstGeom prst="rect">
            <a:avLst/>
          </a:prstGeom>
          <a:noFill/>
          <a:ln>
            <a:noFill/>
          </a:ln>
        </p:spPr>
      </p:pic>
      <p:pic>
        <p:nvPicPr>
          <p:cNvPr id="128" name="Shape 128"/>
          <p:cNvPicPr preferRelativeResize="0"/>
          <p:nvPr/>
        </p:nvPicPr>
        <p:blipFill>
          <a:blip r:embed="rId4">
            <a:alphaModFix/>
          </a:blip>
          <a:stretch>
            <a:fillRect/>
          </a:stretch>
        </p:blipFill>
        <p:spPr>
          <a:xfrm>
            <a:off x="6831074" y="1062709"/>
            <a:ext cx="1858950" cy="97886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